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305" r:id="rId16"/>
    <p:sldId id="270" r:id="rId17"/>
    <p:sldId id="272" r:id="rId18"/>
    <p:sldId id="273" r:id="rId19"/>
    <p:sldId id="271"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304" r:id="rId45"/>
    <p:sldId id="302" r:id="rId46"/>
    <p:sldId id="303" r:id="rId47"/>
    <p:sldId id="306" r:id="rId48"/>
    <p:sldId id="298" r:id="rId49"/>
    <p:sldId id="299" r:id="rId50"/>
    <p:sldId id="300" r:id="rId51"/>
    <p:sldId id="301" r:id="rId52"/>
  </p:sldIdLst>
  <p:sldSz cx="10080625" cy="7559675"/>
  <p:notesSz cx="7559675" cy="10691813"/>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36"/>
    <p:restoredTop sz="82254"/>
  </p:normalViewPr>
  <p:slideViewPr>
    <p:cSldViewPr snapToGrid="0" snapToObjects="1">
      <p:cViewPr varScale="1">
        <p:scale>
          <a:sx n="100" d="100"/>
          <a:sy n="100" d="100"/>
        </p:scale>
        <p:origin x="1704" y="16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4"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en-US" sz="4400" b="0" strike="noStrike" spc="-1">
                <a:latin typeface="Arial"/>
              </a:rPr>
              <a:t>Click to move the slide</a:t>
            </a:r>
          </a:p>
        </p:txBody>
      </p:sp>
      <p:sp>
        <p:nvSpPr>
          <p:cNvPr id="75" name="PlaceHolder 2"/>
          <p:cNvSpPr>
            <a:spLocks noGrp="1"/>
          </p:cNvSpPr>
          <p:nvPr>
            <p:ph type="body"/>
          </p:nvPr>
        </p:nvSpPr>
        <p:spPr>
          <a:xfrm>
            <a:off x="756000" y="5078520"/>
            <a:ext cx="6047640" cy="4811040"/>
          </a:xfrm>
          <a:prstGeom prst="rect">
            <a:avLst/>
          </a:prstGeom>
        </p:spPr>
        <p:txBody>
          <a:bodyPr lIns="0" tIns="0" rIns="0" bIns="0">
            <a:noAutofit/>
          </a:bodyPr>
          <a:lstStyle/>
          <a:p>
            <a:r>
              <a:rPr lang="en-US" sz="2000" b="0" strike="noStrike" spc="-1">
                <a:latin typeface="Arial"/>
              </a:rPr>
              <a:t>Click to edit the notes format</a:t>
            </a:r>
          </a:p>
        </p:txBody>
      </p:sp>
      <p:sp>
        <p:nvSpPr>
          <p:cNvPr id="76"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Times New Roman"/>
              </a:rPr>
              <a:t>&lt;header&gt;</a:t>
            </a:r>
          </a:p>
        </p:txBody>
      </p:sp>
      <p:sp>
        <p:nvSpPr>
          <p:cNvPr id="77"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Times New Roman"/>
              </a:rPr>
              <a:t>&lt;date/time&gt;</a:t>
            </a:r>
          </a:p>
        </p:txBody>
      </p:sp>
      <p:sp>
        <p:nvSpPr>
          <p:cNvPr id="78"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Times New Roman"/>
              </a:rPr>
              <a:t>&lt;footer&gt;</a:t>
            </a:r>
          </a:p>
        </p:txBody>
      </p:sp>
      <p:sp>
        <p:nvSpPr>
          <p:cNvPr id="79"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BB844BD0-0D79-46CE-B339-75483605C2BB}"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CH" dirty="0"/>
              <a:t>To describe the difference in order of magnitude between the number of cells from natural environments that form colonies on agar plates and the number countable by microscopic examination</a:t>
            </a:r>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4293055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CH" dirty="0"/>
              <a:t>The method is to use a two step PCR protocol, the first PCR step is used to amplify the region of interest with target specific primers.</a:t>
            </a:r>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17</a:t>
            </a:fld>
            <a:endParaRPr lang="en-US" sz="1400" b="0" strike="noStrike" spc="-1">
              <a:latin typeface="Times New Roman"/>
            </a:endParaRPr>
          </a:p>
        </p:txBody>
      </p:sp>
    </p:spTree>
    <p:extLst>
      <p:ext uri="{BB962C8B-B14F-4D97-AF65-F5344CB8AC3E}">
        <p14:creationId xmlns:p14="http://schemas.microsoft.com/office/powerpoint/2010/main" val="1768468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GB" dirty="0"/>
              <a:t>the universal sequences CS1 and CS2, which provide the bases used in. the second PCR to extend the amplicons with Illumina adapters and sample-identification barcodes.</a:t>
            </a:r>
            <a:endParaRPr lang="en-CH" dirty="0"/>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18</a:t>
            </a:fld>
            <a:endParaRPr lang="en-US" sz="1400" b="0" strike="noStrike" spc="-1">
              <a:latin typeface="Times New Roman"/>
            </a:endParaRPr>
          </a:p>
        </p:txBody>
      </p:sp>
    </p:spTree>
    <p:extLst>
      <p:ext uri="{BB962C8B-B14F-4D97-AF65-F5344CB8AC3E}">
        <p14:creationId xmlns:p14="http://schemas.microsoft.com/office/powerpoint/2010/main" val="1182975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GB" dirty="0"/>
              <a:t>T</a:t>
            </a:r>
            <a:r>
              <a:rPr lang="en-CH" dirty="0"/>
              <a:t>o do multiplexing, 2 step PCR</a:t>
            </a:r>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19</a:t>
            </a:fld>
            <a:endParaRPr lang="en-US" sz="1400" b="0" strike="noStrike" spc="-1">
              <a:latin typeface="Times New Roman"/>
            </a:endParaRPr>
          </a:p>
        </p:txBody>
      </p:sp>
    </p:spTree>
    <p:extLst>
      <p:ext uri="{BB962C8B-B14F-4D97-AF65-F5344CB8AC3E}">
        <p14:creationId xmlns:p14="http://schemas.microsoft.com/office/powerpoint/2010/main" val="3889258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CH" dirty="0"/>
              <a:t>L = number of aligned nucleotides</a:t>
            </a:r>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40</a:t>
            </a:fld>
            <a:endParaRPr lang="en-US" sz="1400" b="0" strike="noStrike" spc="-1">
              <a:latin typeface="Times New Roman"/>
            </a:endParaRPr>
          </a:p>
        </p:txBody>
      </p:sp>
    </p:spTree>
    <p:extLst>
      <p:ext uri="{BB962C8B-B14F-4D97-AF65-F5344CB8AC3E}">
        <p14:creationId xmlns:p14="http://schemas.microsoft.com/office/powerpoint/2010/main" val="412294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GB" dirty="0"/>
              <a:t>T</a:t>
            </a:r>
            <a:r>
              <a:rPr lang="en-CH" dirty="0"/>
              <a:t>he </a:t>
            </a:r>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41</a:t>
            </a:fld>
            <a:endParaRPr lang="en-US" sz="1400" b="0" strike="noStrike" spc="-1">
              <a:latin typeface="Times New Roman"/>
            </a:endParaRPr>
          </a:p>
        </p:txBody>
      </p:sp>
    </p:spTree>
    <p:extLst>
      <p:ext uri="{BB962C8B-B14F-4D97-AF65-F5344CB8AC3E}">
        <p14:creationId xmlns:p14="http://schemas.microsoft.com/office/powerpoint/2010/main" val="3073106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CH" dirty="0"/>
              <a:t>This paper emphasize on the necessity to have a molecule of a broad distribution to determine the relationshi of the entire spectrum of the living systems. 1977, description and suggestion of a new group, the archaea</a:t>
            </a:r>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511002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CH" dirty="0"/>
              <a:t>Period of the five kindomms (Animalia, plantae, F</a:t>
            </a:r>
            <a:r>
              <a:rPr lang="en-GB" dirty="0"/>
              <a:t>u</a:t>
            </a:r>
            <a:r>
              <a:rPr lang="en-CH" dirty="0"/>
              <a:t>ngi, Protista and Monera –prokaryotes) . They suggested a new level of classification as it was clear for them that a division of life has happened to split the bacteria and the eukaryotes and the animal/plants is secondary divisaion.</a:t>
            </a:r>
            <a:br>
              <a:rPr lang="en-CH" dirty="0"/>
            </a:br>
            <a:r>
              <a:rPr lang="en-CH" dirty="0"/>
              <a:t>Above the kingdom, exists a new taxon called domain – Bacteria, Archaea and the Eucarya </a:t>
            </a:r>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4</a:t>
            </a:fld>
            <a:endParaRPr lang="en-US" sz="1400" b="0" strike="noStrike" spc="-1">
              <a:latin typeface="Times New Roman"/>
            </a:endParaRPr>
          </a:p>
        </p:txBody>
      </p:sp>
    </p:spTree>
    <p:extLst>
      <p:ext uri="{BB962C8B-B14F-4D97-AF65-F5344CB8AC3E}">
        <p14:creationId xmlns:p14="http://schemas.microsoft.com/office/powerpoint/2010/main" val="1561164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CH" dirty="0"/>
              <a:t>Sequenced the 5S, the</a:t>
            </a:r>
          </a:p>
          <a:p>
            <a:endParaRPr lang="en-CH" dirty="0"/>
          </a:p>
          <a:p>
            <a:r>
              <a:rPr lang="en-CH" dirty="0"/>
              <a:t>86-88 first PCR</a:t>
            </a:r>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6</a:t>
            </a:fld>
            <a:endParaRPr lang="en-US" sz="1400" b="0" strike="noStrike" spc="-1">
              <a:latin typeface="Times New Roman"/>
            </a:endParaRPr>
          </a:p>
        </p:txBody>
      </p:sp>
    </p:spTree>
    <p:extLst>
      <p:ext uri="{BB962C8B-B14F-4D97-AF65-F5344CB8AC3E}">
        <p14:creationId xmlns:p14="http://schemas.microsoft.com/office/powerpoint/2010/main" val="66143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CH" dirty="0"/>
              <a:t>Some samples are only characterised by their 16S.</a:t>
            </a:r>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8</a:t>
            </a:fld>
            <a:endParaRPr lang="en-US" sz="1400" b="0" strike="noStrike" spc="-1">
              <a:latin typeface="Times New Roman"/>
            </a:endParaRPr>
          </a:p>
        </p:txBody>
      </p:sp>
    </p:spTree>
    <p:extLst>
      <p:ext uri="{BB962C8B-B14F-4D97-AF65-F5344CB8AC3E}">
        <p14:creationId xmlns:p14="http://schemas.microsoft.com/office/powerpoint/2010/main" val="399606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CH" dirty="0"/>
              <a:t>Now the last question, how do we study organisms that have no clear species boundaries ? </a:t>
            </a:r>
          </a:p>
          <a:p>
            <a:endParaRPr lang="en-CH" dirty="0"/>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9</a:t>
            </a:fld>
            <a:endParaRPr lang="en-US" sz="1400" b="0" strike="noStrike" spc="-1">
              <a:latin typeface="Times New Roman"/>
            </a:endParaRPr>
          </a:p>
        </p:txBody>
      </p:sp>
    </p:spTree>
    <p:extLst>
      <p:ext uri="{BB962C8B-B14F-4D97-AF65-F5344CB8AC3E}">
        <p14:creationId xmlns:p14="http://schemas.microsoft.com/office/powerpoint/2010/main" val="3896397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CH" dirty="0"/>
              <a:t>After reassociation, the % of reassociation is measured by the melting profile of the hydridized DNA -&gt; DNA is heated step by step, wash the column at each step and melted sequences are single stranded and wash of the column. The temperature of wash off reflects the amount of similarity (the higher the similarity the greater amount of energy you need).</a:t>
            </a:r>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10</a:t>
            </a:fld>
            <a:endParaRPr lang="en-US" sz="1400" b="0" strike="noStrike" spc="-1">
              <a:latin typeface="Times New Roman"/>
            </a:endParaRPr>
          </a:p>
        </p:txBody>
      </p:sp>
    </p:spTree>
    <p:extLst>
      <p:ext uri="{BB962C8B-B14F-4D97-AF65-F5344CB8AC3E}">
        <p14:creationId xmlns:p14="http://schemas.microsoft.com/office/powerpoint/2010/main" val="3770125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CH" dirty="0"/>
              <a:t>How do you link the hybridization test and the similarity in the 16S ?</a:t>
            </a:r>
          </a:p>
          <a:p>
            <a:endParaRPr lang="en-CH" dirty="0"/>
          </a:p>
          <a:p>
            <a:endParaRPr lang="en-CH" dirty="0"/>
          </a:p>
          <a:p>
            <a:r>
              <a:rPr lang="en-GB" dirty="0"/>
              <a:t>Arrows point to the position of in silico-recalculated binary 16S rRNA gene sequence similarity values of sequences deposited by </a:t>
            </a:r>
            <a:r>
              <a:rPr lang="en-GB" dirty="0" err="1"/>
              <a:t>Amakata</a:t>
            </a:r>
            <a:r>
              <a:rPr lang="en-GB" dirty="0"/>
              <a:t> et al. (2005)</a:t>
            </a:r>
          </a:p>
          <a:p>
            <a:endParaRPr lang="en-GB" dirty="0"/>
          </a:p>
          <a:p>
            <a:r>
              <a:rPr lang="en-GB" dirty="0"/>
              <a:t>The horizontal blue bar indicates the threshold range above which it is now recommended to perform DNA–DNA </a:t>
            </a:r>
            <a:r>
              <a:rPr lang="en-GB" dirty="0" err="1"/>
              <a:t>reassociaton</a:t>
            </a:r>
            <a:r>
              <a:rPr lang="en-GB" dirty="0"/>
              <a:t> </a:t>
            </a:r>
            <a:r>
              <a:rPr lang="en-GB" dirty="0" err="1"/>
              <a:t>exps</a:t>
            </a:r>
            <a:endParaRPr lang="en-CH" dirty="0"/>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11</a:t>
            </a:fld>
            <a:endParaRPr lang="en-US" sz="1400" b="0" strike="noStrike" spc="-1">
              <a:latin typeface="Times New Roman"/>
            </a:endParaRPr>
          </a:p>
        </p:txBody>
      </p:sp>
    </p:spTree>
    <p:extLst>
      <p:ext uri="{BB962C8B-B14F-4D97-AF65-F5344CB8AC3E}">
        <p14:creationId xmlns:p14="http://schemas.microsoft.com/office/powerpoint/2010/main" val="76551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6700" cy="4008438"/>
          </a:xfrm>
        </p:spPr>
      </p:sp>
      <p:sp>
        <p:nvSpPr>
          <p:cNvPr id="3" name="Notes Placeholder 2"/>
          <p:cNvSpPr>
            <a:spLocks noGrp="1"/>
          </p:cNvSpPr>
          <p:nvPr>
            <p:ph type="body" idx="1"/>
          </p:nvPr>
        </p:nvSpPr>
        <p:spPr/>
        <p:txBody>
          <a:bodyPr/>
          <a:lstStyle/>
          <a:p>
            <a:r>
              <a:rPr lang="en-CH" dirty="0"/>
              <a:t>Study which used all the available 16S sequences from the living tree project, 8600. They designed 6 fragments of – 250 nucleotides and </a:t>
            </a:r>
            <a:r>
              <a:rPr lang="en-GB" dirty="0"/>
              <a:t>analysed the accuracy of predicting taxonomic thresholds and richness estimates from partial sequences</a:t>
            </a:r>
            <a:endParaRPr lang="en-CH" dirty="0"/>
          </a:p>
        </p:txBody>
      </p:sp>
      <p:sp>
        <p:nvSpPr>
          <p:cNvPr id="4" name="Slide Number Placeholder 3"/>
          <p:cNvSpPr>
            <a:spLocks noGrp="1"/>
          </p:cNvSpPr>
          <p:nvPr>
            <p:ph type="sldNum"/>
          </p:nvPr>
        </p:nvSpPr>
        <p:spPr/>
        <p:txBody>
          <a:bodyPr/>
          <a:lstStyle/>
          <a:p>
            <a:pPr algn="r"/>
            <a:fld id="{BB844BD0-0D79-46CE-B339-75483605C2BB}" type="slidenum">
              <a:rPr lang="en-US" sz="1400" b="0" strike="noStrike" spc="-1" smtClean="0">
                <a:latin typeface="Times New Roman"/>
              </a:rPr>
              <a:t>12</a:t>
            </a:fld>
            <a:endParaRPr lang="en-US" sz="1400" b="0" strike="noStrike" spc="-1">
              <a:latin typeface="Times New Roman"/>
            </a:endParaRPr>
          </a:p>
        </p:txBody>
      </p:sp>
    </p:spTree>
    <p:extLst>
      <p:ext uri="{BB962C8B-B14F-4D97-AF65-F5344CB8AC3E}">
        <p14:creationId xmlns:p14="http://schemas.microsoft.com/office/powerpoint/2010/main" val="392821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1280" cy="1261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504000" y="1768680"/>
            <a:ext cx="9072000" cy="209088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504000" y="4058640"/>
            <a:ext cx="907200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280" cy="126180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515268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1280" cy="1261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504000" y="1768680"/>
            <a:ext cx="2921040" cy="209088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571560" y="1768680"/>
            <a:ext cx="2921040" cy="209088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639120" y="1768680"/>
            <a:ext cx="2921040" cy="209088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504000" y="4058640"/>
            <a:ext cx="2921040" cy="209088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571560" y="4058640"/>
            <a:ext cx="2921040" cy="209088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639120" y="4058640"/>
            <a:ext cx="292104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1280" cy="126180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504000" y="1768680"/>
            <a:ext cx="9072000" cy="43840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1280" cy="126180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504000" y="1768680"/>
            <a:ext cx="9072000" cy="43840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1280" cy="126180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280" cy="1261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1280" cy="58503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1280" cy="126180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1280" cy="126180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515268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1280" cy="1261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504000" y="4058640"/>
            <a:ext cx="907200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1280" cy="1261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504000" y="1768680"/>
            <a:ext cx="9072000"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0" name="CustomShape 1"/>
          <p:cNvSpPr/>
          <p:nvPr/>
        </p:nvSpPr>
        <p:spPr>
          <a:xfrm>
            <a:off x="365760" y="2103120"/>
            <a:ext cx="8778240" cy="23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000" b="0" strike="noStrike" spc="-1" dirty="0">
                <a:solidFill>
                  <a:schemeClr val="bg1"/>
                </a:solidFill>
                <a:latin typeface="BetecknaGS"/>
              </a:rPr>
              <a:t>Processing of 16S rRNA </a:t>
            </a:r>
          </a:p>
          <a:p>
            <a:pPr algn="ctr">
              <a:lnSpc>
                <a:spcPct val="100000"/>
              </a:lnSpc>
            </a:pPr>
            <a:r>
              <a:rPr lang="en-US" sz="4000" b="0" strike="noStrike" spc="-1" dirty="0">
                <a:solidFill>
                  <a:schemeClr val="bg1"/>
                </a:solidFill>
                <a:latin typeface="BetecknaGS"/>
              </a:rPr>
              <a:t>Amplicon-Sequencing Data</a:t>
            </a:r>
          </a:p>
          <a:p>
            <a:pPr algn="ctr">
              <a:lnSpc>
                <a:spcPct val="100000"/>
              </a:lnSpc>
            </a:pPr>
            <a:endParaRPr lang="en-US" sz="4000" b="0" strike="noStrike" spc="-1" dirty="0">
              <a:solidFill>
                <a:schemeClr val="bg1"/>
              </a:solidFill>
              <a:latin typeface="BetecknaGS"/>
            </a:endParaRPr>
          </a:p>
        </p:txBody>
      </p:sp>
      <p:sp>
        <p:nvSpPr>
          <p:cNvPr id="81" name="CustomShape 2"/>
          <p:cNvSpPr/>
          <p:nvPr/>
        </p:nvSpPr>
        <p:spPr>
          <a:xfrm>
            <a:off x="2560320" y="5578200"/>
            <a:ext cx="4754520" cy="1279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endParaRPr lang="en-US" sz="2400" b="0" strike="noStrike" spc="-1" dirty="0">
              <a:solidFill>
                <a:schemeClr val="bg1"/>
              </a:solidFill>
              <a:latin typeface="FreeSerif"/>
            </a:endParaRPr>
          </a:p>
          <a:p>
            <a:pPr algn="ctr">
              <a:lnSpc>
                <a:spcPct val="100000"/>
              </a:lnSpc>
            </a:pPr>
            <a:r>
              <a:rPr lang="en-US" sz="2400" b="0" strike="noStrike" spc="-1" dirty="0">
                <a:solidFill>
                  <a:schemeClr val="bg1"/>
                </a:solidFill>
                <a:latin typeface="FreeSerif"/>
              </a:rPr>
              <a:t>Germán Bonilla-Rosso</a:t>
            </a:r>
          </a:p>
          <a:p>
            <a:pPr algn="ctr">
              <a:lnSpc>
                <a:spcPct val="100000"/>
              </a:lnSpc>
            </a:pPr>
            <a:r>
              <a:rPr lang="en-US" sz="2400" spc="-1" dirty="0" err="1">
                <a:solidFill>
                  <a:schemeClr val="bg1"/>
                </a:solidFill>
                <a:latin typeface="FreeSerif"/>
              </a:rPr>
              <a:t>Garance</a:t>
            </a:r>
            <a:r>
              <a:rPr lang="en-US" sz="2400" spc="-1" dirty="0">
                <a:solidFill>
                  <a:schemeClr val="bg1"/>
                </a:solidFill>
                <a:latin typeface="FreeSerif"/>
              </a:rPr>
              <a:t> Sarton</a:t>
            </a:r>
            <a:r>
              <a:rPr lang="en-US" sz="2400" b="0" strike="noStrike" spc="-1" dirty="0">
                <a:solidFill>
                  <a:schemeClr val="bg1"/>
                </a:solidFill>
                <a:latin typeface="FreeSerif"/>
              </a:rPr>
              <a:t> </a:t>
            </a:r>
          </a:p>
          <a:p>
            <a:pPr algn="ctr">
              <a:lnSpc>
                <a:spcPct val="100000"/>
              </a:lnSpc>
            </a:pPr>
            <a:r>
              <a:rPr lang="en-US" sz="2400" b="0" strike="noStrike" spc="-1" dirty="0">
                <a:solidFill>
                  <a:schemeClr val="bg1"/>
                </a:solidFill>
                <a:latin typeface="FreeSerif"/>
              </a:rPr>
              <a:t>SAGE February 2021</a:t>
            </a:r>
          </a:p>
          <a:p>
            <a:pPr algn="ctr">
              <a:lnSpc>
                <a:spcPct val="100000"/>
              </a:lnSpc>
            </a:pPr>
            <a:endParaRPr lang="en-US" sz="2400" b="0" strike="noStrike" spc="-1" dirty="0">
              <a:latin typeface="Free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132"/>
          <p:cNvPicPr/>
          <p:nvPr/>
        </p:nvPicPr>
        <p:blipFill>
          <a:blip r:embed="rId3"/>
          <a:stretch/>
        </p:blipFill>
        <p:spPr>
          <a:xfrm>
            <a:off x="5627920" y="798000"/>
            <a:ext cx="1731960" cy="1676880"/>
          </a:xfrm>
          <a:prstGeom prst="rect">
            <a:avLst/>
          </a:prstGeom>
          <a:ln>
            <a:noFill/>
          </a:ln>
        </p:spPr>
      </p:pic>
      <p:pic>
        <p:nvPicPr>
          <p:cNvPr id="134" name="Picture 133"/>
          <p:cNvPicPr/>
          <p:nvPr/>
        </p:nvPicPr>
        <p:blipFill>
          <a:blip r:embed="rId4"/>
          <a:stretch/>
        </p:blipFill>
        <p:spPr>
          <a:xfrm>
            <a:off x="7365660" y="798000"/>
            <a:ext cx="1714680" cy="1622520"/>
          </a:xfrm>
          <a:prstGeom prst="rect">
            <a:avLst/>
          </a:prstGeom>
          <a:ln>
            <a:noFill/>
          </a:ln>
        </p:spPr>
      </p:pic>
      <p:pic>
        <p:nvPicPr>
          <p:cNvPr id="135" name="Picture 134"/>
          <p:cNvPicPr/>
          <p:nvPr/>
        </p:nvPicPr>
        <p:blipFill>
          <a:blip r:embed="rId5"/>
          <a:stretch/>
        </p:blipFill>
        <p:spPr>
          <a:xfrm>
            <a:off x="7645680" y="5663990"/>
            <a:ext cx="1309320" cy="1418760"/>
          </a:xfrm>
          <a:prstGeom prst="rect">
            <a:avLst/>
          </a:prstGeom>
          <a:ln>
            <a:noFill/>
          </a:ln>
        </p:spPr>
      </p:pic>
      <p:pic>
        <p:nvPicPr>
          <p:cNvPr id="136" name="Picture 135"/>
          <p:cNvPicPr/>
          <p:nvPr/>
        </p:nvPicPr>
        <p:blipFill>
          <a:blip r:embed="rId6"/>
          <a:stretch/>
        </p:blipFill>
        <p:spPr>
          <a:xfrm>
            <a:off x="6029280" y="5675510"/>
            <a:ext cx="1500840" cy="1407240"/>
          </a:xfrm>
          <a:prstGeom prst="rect">
            <a:avLst/>
          </a:prstGeom>
          <a:ln>
            <a:noFill/>
          </a:ln>
        </p:spPr>
      </p:pic>
      <p:pic>
        <p:nvPicPr>
          <p:cNvPr id="137" name="Picture 136"/>
          <p:cNvPicPr/>
          <p:nvPr/>
        </p:nvPicPr>
        <p:blipFill>
          <a:blip r:embed="rId7"/>
          <a:stretch/>
        </p:blipFill>
        <p:spPr>
          <a:xfrm>
            <a:off x="5676120" y="2967570"/>
            <a:ext cx="3708000" cy="2247840"/>
          </a:xfrm>
          <a:prstGeom prst="rect">
            <a:avLst/>
          </a:prstGeom>
          <a:ln>
            <a:noFill/>
          </a:ln>
        </p:spPr>
      </p:pic>
      <p:pic>
        <p:nvPicPr>
          <p:cNvPr id="138" name="Picture 137"/>
          <p:cNvPicPr/>
          <p:nvPr/>
        </p:nvPicPr>
        <p:blipFill>
          <a:blip r:embed="rId8"/>
          <a:stretch/>
        </p:blipFill>
        <p:spPr>
          <a:xfrm>
            <a:off x="7058700" y="7137560"/>
            <a:ext cx="1241640" cy="433080"/>
          </a:xfrm>
          <a:prstGeom prst="rect">
            <a:avLst/>
          </a:prstGeom>
          <a:ln>
            <a:noFill/>
          </a:ln>
        </p:spPr>
      </p:pic>
      <p:sp>
        <p:nvSpPr>
          <p:cNvPr id="139" name="CustomShape 3"/>
          <p:cNvSpPr/>
          <p:nvPr/>
        </p:nvSpPr>
        <p:spPr>
          <a:xfrm>
            <a:off x="97200" y="254880"/>
            <a:ext cx="493776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endParaRPr lang="en-US" sz="4800" b="0" strike="noStrike" spc="-1" dirty="0">
              <a:latin typeface="BetecknaGS"/>
            </a:endParaRPr>
          </a:p>
        </p:txBody>
      </p:sp>
      <p:sp>
        <p:nvSpPr>
          <p:cNvPr id="140" name="TextShape 4"/>
          <p:cNvSpPr txBox="1"/>
          <p:nvPr/>
        </p:nvSpPr>
        <p:spPr>
          <a:xfrm>
            <a:off x="313920" y="2230440"/>
            <a:ext cx="4846320" cy="3291960"/>
          </a:xfrm>
          <a:prstGeom prst="rect">
            <a:avLst/>
          </a:prstGeom>
          <a:noFill/>
          <a:ln>
            <a:noFill/>
          </a:ln>
        </p:spPr>
        <p:txBody>
          <a:bodyPr lIns="90000" tIns="45000" rIns="90000" bIns="45000">
            <a:noAutofit/>
          </a:bodyPr>
          <a:lstStyle/>
          <a:p>
            <a:r>
              <a:rPr lang="en-US" sz="2400" b="1" strike="noStrike" spc="-1" dirty="0">
                <a:solidFill>
                  <a:srgbClr val="000000"/>
                </a:solidFill>
                <a:latin typeface="FreeSerif"/>
              </a:rPr>
              <a:t>DNA-DNA hybridization test...</a:t>
            </a:r>
            <a:endParaRPr lang="en-US" sz="2400" b="0" strike="noStrike" spc="-1" dirty="0">
              <a:latin typeface="Arial"/>
            </a:endParaRPr>
          </a:p>
          <a:p>
            <a:endParaRPr lang="en-US" sz="2400" b="0" strike="noStrike" spc="-1" dirty="0">
              <a:latin typeface="Arial"/>
            </a:endParaRPr>
          </a:p>
          <a:p>
            <a:r>
              <a:rPr lang="en-US" sz="2400" b="0" strike="noStrike" spc="-1" dirty="0">
                <a:solidFill>
                  <a:srgbClr val="000000"/>
                </a:solidFill>
                <a:latin typeface="FreeSerif"/>
              </a:rPr>
              <a:t>&gt;70% reassociation AND stable at 5 C </a:t>
            </a:r>
            <a:endParaRPr lang="en-US" sz="2400" b="0" strike="noStrike" spc="-1" dirty="0">
              <a:latin typeface="Arial"/>
            </a:endParaRPr>
          </a:p>
          <a:p>
            <a:r>
              <a:rPr lang="en-US" sz="2400" b="0" strike="noStrike" spc="-1" dirty="0">
                <a:solidFill>
                  <a:srgbClr val="000000"/>
                </a:solidFill>
                <a:latin typeface="FreeSerif"/>
              </a:rPr>
              <a:t>	is the</a:t>
            </a:r>
            <a:r>
              <a:rPr lang="en-US" sz="2400" b="0" u="sng" strike="noStrike" spc="-1" dirty="0">
                <a:solidFill>
                  <a:srgbClr val="000000"/>
                </a:solidFill>
                <a:uFillTx/>
                <a:latin typeface="FreeSerif"/>
              </a:rPr>
              <a:t> same species</a:t>
            </a:r>
            <a:endParaRPr lang="en-US" sz="2400" b="0" strike="noStrike" spc="-1" dirty="0">
              <a:latin typeface="Arial"/>
            </a:endParaRPr>
          </a:p>
          <a:p>
            <a:endParaRPr lang="en-US" sz="2400" b="0" strike="noStrike" spc="-1" dirty="0">
              <a:latin typeface="Arial"/>
            </a:endParaRPr>
          </a:p>
          <a:p>
            <a:r>
              <a:rPr lang="en-US" sz="2400" b="0" strike="noStrike" spc="-1" dirty="0">
                <a:solidFill>
                  <a:srgbClr val="000000"/>
                </a:solidFill>
                <a:latin typeface="FreeSerif"/>
              </a:rPr>
              <a:t>&gt;80% reassociation </a:t>
            </a:r>
            <a:endParaRPr lang="en-US" sz="2400" b="0" strike="noStrike" spc="-1" dirty="0">
              <a:latin typeface="Arial"/>
            </a:endParaRPr>
          </a:p>
          <a:p>
            <a:r>
              <a:rPr lang="en-US" sz="2400" b="0" strike="noStrike" spc="-1" dirty="0">
                <a:solidFill>
                  <a:srgbClr val="000000"/>
                </a:solidFill>
                <a:latin typeface="FreeSerif"/>
              </a:rPr>
              <a:t>	is the </a:t>
            </a:r>
            <a:r>
              <a:rPr lang="en-US" sz="2400" b="0" u="sng" strike="noStrike" spc="-1" dirty="0">
                <a:solidFill>
                  <a:srgbClr val="000000"/>
                </a:solidFill>
                <a:uFillTx/>
                <a:latin typeface="FreeSerif"/>
              </a:rPr>
              <a:t>same subspecies</a:t>
            </a:r>
            <a:endParaRPr lang="en-US" sz="2400" b="0" strike="noStrike" spc="-1" dirty="0">
              <a:latin typeface="Arial"/>
            </a:endParaRPr>
          </a:p>
        </p:txBody>
      </p:sp>
      <p:sp>
        <p:nvSpPr>
          <p:cNvPr id="12" name="Rectangle 11">
            <a:extLst>
              <a:ext uri="{FF2B5EF4-FFF2-40B4-BE49-F238E27FC236}">
                <a16:creationId xmlns:a16="http://schemas.microsoft.com/office/drawing/2014/main" id="{70021443-165F-2B4A-8C18-4706A604CDA8}"/>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3" name="CustomShape 1">
            <a:extLst>
              <a:ext uri="{FF2B5EF4-FFF2-40B4-BE49-F238E27FC236}">
                <a16:creationId xmlns:a16="http://schemas.microsoft.com/office/drawing/2014/main" id="{0EDA6F22-924C-574A-954F-9782011782DD}"/>
              </a:ext>
            </a:extLst>
          </p:cNvPr>
          <p:cNvSpPr/>
          <p:nvPr/>
        </p:nvSpPr>
        <p:spPr>
          <a:xfrm>
            <a:off x="79919" y="-33120"/>
            <a:ext cx="10000705"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r>
              <a:rPr lang="en-US" sz="3600" spc="-1" dirty="0">
                <a:solidFill>
                  <a:schemeClr val="bg1"/>
                </a:solidFill>
                <a:latin typeface="BetecknaGS"/>
              </a:rPr>
              <a:t>Determining if two strains are the same, 70's style</a:t>
            </a:r>
            <a:r>
              <a:rPr lang="en-US" sz="4800" b="0" strike="noStrike" spc="-1" dirty="0">
                <a:solidFill>
                  <a:schemeClr val="bg1"/>
                </a:solidFill>
                <a:latin typeface="BetecknaGS"/>
              </a:rPr>
              <a:t>…</a:t>
            </a:r>
          </a:p>
        </p:txBody>
      </p:sp>
      <p:sp>
        <p:nvSpPr>
          <p:cNvPr id="132" name="CustomShape 2"/>
          <p:cNvSpPr/>
          <p:nvPr/>
        </p:nvSpPr>
        <p:spPr>
          <a:xfrm>
            <a:off x="7058700" y="5148600"/>
            <a:ext cx="822600" cy="591120"/>
          </a:xfrm>
          <a:custGeom>
            <a:avLst/>
            <a:gdLst/>
            <a:ahLst/>
            <a:cxnLst/>
            <a:rect l="l" t="t" r="r" b="b"/>
            <a:pathLst>
              <a:path w="2288" h="1645">
                <a:moveTo>
                  <a:pt x="304" y="0"/>
                </a:moveTo>
                <a:lnTo>
                  <a:pt x="304" y="1266"/>
                </a:lnTo>
                <a:lnTo>
                  <a:pt x="0" y="1266"/>
                </a:lnTo>
                <a:lnTo>
                  <a:pt x="1143" y="1644"/>
                </a:lnTo>
                <a:lnTo>
                  <a:pt x="2287" y="1266"/>
                </a:lnTo>
                <a:lnTo>
                  <a:pt x="1982" y="1266"/>
                </a:lnTo>
                <a:lnTo>
                  <a:pt x="1982" y="0"/>
                </a:lnTo>
                <a:lnTo>
                  <a:pt x="304" y="0"/>
                </a:lnTo>
              </a:path>
            </a:pathLst>
          </a:custGeom>
          <a:noFill/>
          <a:ln w="18360">
            <a:solidFill>
              <a:srgbClr val="000000"/>
            </a:solidFill>
            <a:round/>
          </a:ln>
        </p:spPr>
        <p:style>
          <a:lnRef idx="0">
            <a:scrgbClr r="0" g="0" b="0"/>
          </a:lnRef>
          <a:fillRef idx="0">
            <a:scrgbClr r="0" g="0" b="0"/>
          </a:fillRef>
          <a:effectRef idx="0">
            <a:scrgbClr r="0" g="0" b="0"/>
          </a:effectRef>
          <a:fontRef idx="minor"/>
        </p:style>
      </p:sp>
      <p:sp>
        <p:nvSpPr>
          <p:cNvPr id="131" name="CustomShape 1"/>
          <p:cNvSpPr/>
          <p:nvPr/>
        </p:nvSpPr>
        <p:spPr>
          <a:xfrm>
            <a:off x="6992460" y="2262710"/>
            <a:ext cx="822600" cy="591120"/>
          </a:xfrm>
          <a:custGeom>
            <a:avLst/>
            <a:gdLst/>
            <a:ahLst/>
            <a:cxnLst/>
            <a:rect l="l" t="t" r="r" b="b"/>
            <a:pathLst>
              <a:path w="2288" h="1645">
                <a:moveTo>
                  <a:pt x="304" y="0"/>
                </a:moveTo>
                <a:lnTo>
                  <a:pt x="304" y="1266"/>
                </a:lnTo>
                <a:lnTo>
                  <a:pt x="0" y="1266"/>
                </a:lnTo>
                <a:lnTo>
                  <a:pt x="1143" y="1644"/>
                </a:lnTo>
                <a:lnTo>
                  <a:pt x="2287" y="1266"/>
                </a:lnTo>
                <a:lnTo>
                  <a:pt x="1982" y="1266"/>
                </a:lnTo>
                <a:lnTo>
                  <a:pt x="1982" y="0"/>
                </a:lnTo>
                <a:lnTo>
                  <a:pt x="304" y="0"/>
                </a:lnTo>
              </a:path>
            </a:pathLst>
          </a:custGeom>
          <a:noFill/>
          <a:ln w="1836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8BBB00-D0DE-6E4D-B008-DB0CB7E97DFE}"/>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pic>
        <p:nvPicPr>
          <p:cNvPr id="141" name="Picture 140"/>
          <p:cNvPicPr/>
          <p:nvPr/>
        </p:nvPicPr>
        <p:blipFill>
          <a:blip r:embed="rId3"/>
          <a:stretch/>
        </p:blipFill>
        <p:spPr>
          <a:xfrm>
            <a:off x="1003680" y="1206000"/>
            <a:ext cx="4937400" cy="2897640"/>
          </a:xfrm>
          <a:prstGeom prst="rect">
            <a:avLst/>
          </a:prstGeom>
          <a:ln>
            <a:noFill/>
          </a:ln>
        </p:spPr>
      </p:pic>
      <p:sp>
        <p:nvSpPr>
          <p:cNvPr id="142" name="CustomShape 1"/>
          <p:cNvSpPr/>
          <p:nvPr/>
        </p:nvSpPr>
        <p:spPr>
          <a:xfrm>
            <a:off x="4275000" y="4177800"/>
            <a:ext cx="1549800" cy="385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000" b="0" strike="noStrike" spc="-1">
                <a:solidFill>
                  <a:srgbClr val="000000"/>
                </a:solidFill>
                <a:latin typeface="DejaVu Serif Condensed"/>
              </a:rPr>
              <a:t>[Stackebrandt &amp; Goebel 1994]</a:t>
            </a:r>
            <a:endParaRPr lang="en-US" sz="1000" b="0" strike="noStrike" spc="-1">
              <a:latin typeface="Arial"/>
            </a:endParaRPr>
          </a:p>
        </p:txBody>
      </p:sp>
      <p:pic>
        <p:nvPicPr>
          <p:cNvPr id="143" name="Picture 142"/>
          <p:cNvPicPr/>
          <p:nvPr/>
        </p:nvPicPr>
        <p:blipFill>
          <a:blip r:embed="rId4"/>
          <a:stretch/>
        </p:blipFill>
        <p:spPr>
          <a:xfrm>
            <a:off x="42840" y="1371600"/>
            <a:ext cx="7272000" cy="3840120"/>
          </a:xfrm>
          <a:prstGeom prst="rect">
            <a:avLst/>
          </a:prstGeom>
          <a:ln>
            <a:noFill/>
          </a:ln>
        </p:spPr>
      </p:pic>
      <p:sp>
        <p:nvSpPr>
          <p:cNvPr id="144" name="CustomShape 2"/>
          <p:cNvSpPr/>
          <p:nvPr/>
        </p:nvSpPr>
        <p:spPr>
          <a:xfrm>
            <a:off x="7545600" y="6969240"/>
            <a:ext cx="1378080" cy="23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000" b="0" strike="noStrike" spc="-1">
                <a:solidFill>
                  <a:srgbClr val="000000"/>
                </a:solidFill>
                <a:latin typeface="DejaVu Serif Condensed"/>
              </a:rPr>
              <a:t>[Stackebrandt 2006]</a:t>
            </a:r>
            <a:endParaRPr lang="en-US" sz="1000" b="0" strike="noStrike" spc="-1">
              <a:latin typeface="Arial"/>
            </a:endParaRPr>
          </a:p>
        </p:txBody>
      </p:sp>
      <p:sp>
        <p:nvSpPr>
          <p:cNvPr id="145" name="CustomShape 3"/>
          <p:cNvSpPr/>
          <p:nvPr/>
        </p:nvSpPr>
        <p:spPr>
          <a:xfrm>
            <a:off x="365760" y="5852520"/>
            <a:ext cx="3291840" cy="92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600" b="0" strike="noStrike" spc="-1">
                <a:solidFill>
                  <a:srgbClr val="000000"/>
                </a:solidFill>
                <a:latin typeface="FreeSerif"/>
              </a:rPr>
              <a:t>“One can nevertheless argue that organisms which have &gt;70% DNA similarity will have at least 97% sequence identity.”</a:t>
            </a:r>
            <a:endParaRPr lang="en-US" sz="1600" b="0" strike="noStrike" spc="-1">
              <a:latin typeface="Arial"/>
            </a:endParaRPr>
          </a:p>
        </p:txBody>
      </p:sp>
      <p:sp>
        <p:nvSpPr>
          <p:cNvPr id="146" name="CustomShape 4"/>
          <p:cNvSpPr/>
          <p:nvPr/>
        </p:nvSpPr>
        <p:spPr>
          <a:xfrm>
            <a:off x="3657600" y="5852520"/>
            <a:ext cx="3566160" cy="109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600" b="0" strike="noStrike" spc="-1">
                <a:solidFill>
                  <a:srgbClr val="000000"/>
                </a:solidFill>
                <a:latin typeface="FreeSerif"/>
              </a:rPr>
              <a:t>“...at sequence homology values below 97.5%, it is unlikely that two organisms have more than 60 to 70% DNA similarity and hence that they are related at species level.”</a:t>
            </a:r>
            <a:endParaRPr lang="en-US" sz="1600" b="0" strike="noStrike" spc="-1">
              <a:latin typeface="Arial"/>
            </a:endParaRPr>
          </a:p>
        </p:txBody>
      </p:sp>
      <p:sp>
        <p:nvSpPr>
          <p:cNvPr id="147" name="CustomShape 5"/>
          <p:cNvSpPr/>
          <p:nvPr/>
        </p:nvSpPr>
        <p:spPr>
          <a:xfrm>
            <a:off x="2194560" y="7223760"/>
            <a:ext cx="1955880" cy="23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000" b="0" strike="noStrike" spc="-1" dirty="0">
                <a:solidFill>
                  <a:srgbClr val="000000"/>
                </a:solidFill>
                <a:latin typeface="DejaVu Serif Condensed"/>
              </a:rPr>
              <a:t>[</a:t>
            </a:r>
            <a:r>
              <a:rPr lang="en-US" sz="1000" b="0" strike="noStrike" spc="-1" dirty="0" err="1">
                <a:solidFill>
                  <a:srgbClr val="000000"/>
                </a:solidFill>
                <a:latin typeface="DejaVu Serif Condensed"/>
              </a:rPr>
              <a:t>Stackebrandt</a:t>
            </a:r>
            <a:r>
              <a:rPr lang="en-US" sz="1000" b="0" strike="noStrike" spc="-1" dirty="0">
                <a:solidFill>
                  <a:srgbClr val="000000"/>
                </a:solidFill>
                <a:latin typeface="DejaVu Serif Condensed"/>
              </a:rPr>
              <a:t> &amp; Goebel 1994]</a:t>
            </a:r>
            <a:endParaRPr lang="en-US" sz="1000" b="0" strike="noStrike" spc="-1" dirty="0">
              <a:latin typeface="Arial"/>
            </a:endParaRPr>
          </a:p>
        </p:txBody>
      </p:sp>
      <p:sp>
        <p:nvSpPr>
          <p:cNvPr id="148" name="CustomShape 6"/>
          <p:cNvSpPr/>
          <p:nvPr/>
        </p:nvSpPr>
        <p:spPr>
          <a:xfrm>
            <a:off x="7589520" y="1396440"/>
            <a:ext cx="2236320" cy="70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000" b="0" strike="noStrike" spc="-1">
                <a:solidFill>
                  <a:srgbClr val="000000"/>
                </a:solidFill>
                <a:latin typeface="Times New Roman"/>
              </a:rPr>
              <a:t>red: microtitre plate technique</a:t>
            </a:r>
            <a:endParaRPr lang="en-US" sz="1000" b="0" strike="noStrike" spc="-1">
              <a:latin typeface="Arial"/>
            </a:endParaRPr>
          </a:p>
          <a:p>
            <a:pPr>
              <a:lnSpc>
                <a:spcPct val="100000"/>
              </a:lnSpc>
            </a:pPr>
            <a:r>
              <a:rPr lang="en-US" sz="1000" b="0" strike="noStrike" spc="-1">
                <a:solidFill>
                  <a:srgbClr val="000000"/>
                </a:solidFill>
                <a:latin typeface="Times New Roman"/>
              </a:rPr>
              <a:t>dark blue: spectrophotometric technique</a:t>
            </a:r>
            <a:endParaRPr lang="en-US" sz="1000" b="0" strike="noStrike" spc="-1">
              <a:latin typeface="Arial"/>
            </a:endParaRPr>
          </a:p>
          <a:p>
            <a:pPr>
              <a:lnSpc>
                <a:spcPct val="100000"/>
              </a:lnSpc>
            </a:pPr>
            <a:r>
              <a:rPr lang="en-US" sz="1000" b="0" strike="noStrike" spc="-1">
                <a:solidFill>
                  <a:srgbClr val="000000"/>
                </a:solidFill>
                <a:latin typeface="Times New Roman"/>
              </a:rPr>
              <a:t>light-blue: membrane filter method</a:t>
            </a:r>
            <a:endParaRPr lang="en-US" sz="1000" b="0" strike="noStrike" spc="-1">
              <a:latin typeface="Arial"/>
            </a:endParaRPr>
          </a:p>
          <a:p>
            <a:pPr>
              <a:lnSpc>
                <a:spcPct val="100000"/>
              </a:lnSpc>
            </a:pPr>
            <a:r>
              <a:rPr lang="en-US" sz="1000" b="0" strike="noStrike" spc="-1">
                <a:solidFill>
                  <a:srgbClr val="000000"/>
                </a:solidFill>
                <a:latin typeface="Times New Roman"/>
              </a:rPr>
              <a:t>black: other</a:t>
            </a:r>
            <a:endParaRPr lang="en-US" sz="1000" b="0" strike="noStrike" spc="-1">
              <a:latin typeface="Arial"/>
            </a:endParaRPr>
          </a:p>
        </p:txBody>
      </p:sp>
      <p:sp>
        <p:nvSpPr>
          <p:cNvPr id="149" name="CustomShape 7"/>
          <p:cNvSpPr/>
          <p:nvPr/>
        </p:nvSpPr>
        <p:spPr>
          <a:xfrm>
            <a:off x="7534080" y="2269440"/>
            <a:ext cx="2468520" cy="378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600" b="0" strike="noStrike" spc="-1">
                <a:solidFill>
                  <a:srgbClr val="000000"/>
                </a:solidFill>
                <a:latin typeface="FreeSerif"/>
              </a:rPr>
              <a:t>“...below a threshold value of 98.5% sequence similarity, the corresponding DNA reassociation values were always lower than 70%.”</a:t>
            </a:r>
            <a:endParaRPr lang="en-US" sz="1600" b="0" strike="noStrike" spc="-1">
              <a:latin typeface="Arial"/>
            </a:endParaRPr>
          </a:p>
          <a:p>
            <a:pPr>
              <a:lnSpc>
                <a:spcPct val="100000"/>
              </a:lnSpc>
            </a:pPr>
            <a:endParaRPr lang="en-US" sz="1600" b="0" strike="noStrike" spc="-1">
              <a:latin typeface="Arial"/>
            </a:endParaRPr>
          </a:p>
          <a:p>
            <a:pPr>
              <a:lnSpc>
                <a:spcPct val="100000"/>
              </a:lnSpc>
            </a:pPr>
            <a:r>
              <a:rPr lang="en-US" sz="1600" b="0" strike="noStrike" spc="-1">
                <a:solidFill>
                  <a:srgbClr val="000000"/>
                </a:solidFill>
                <a:latin typeface="FreeSerif"/>
              </a:rPr>
              <a:t>“... reassociation experiments need only be performed for strains that shared 16S rRNA gene sequence similarities higher than 98.7-99%”. </a:t>
            </a:r>
            <a:endParaRPr lang="en-US" sz="1600" b="0" strike="noStrike" spc="-1">
              <a:latin typeface="Arial"/>
            </a:endParaRPr>
          </a:p>
          <a:p>
            <a:pPr>
              <a:lnSpc>
                <a:spcPct val="100000"/>
              </a:lnSpc>
            </a:pPr>
            <a:endParaRPr lang="en-US" sz="1600" b="0" strike="noStrike" spc="-1">
              <a:latin typeface="Arial"/>
            </a:endParaRPr>
          </a:p>
          <a:p>
            <a:pPr>
              <a:lnSpc>
                <a:spcPct val="100000"/>
              </a:lnSpc>
            </a:pPr>
            <a:r>
              <a:rPr lang="en-US" sz="1600" b="0" strike="noStrike" spc="-1">
                <a:solidFill>
                  <a:srgbClr val="000000"/>
                </a:solidFill>
                <a:latin typeface="FreeSerif"/>
              </a:rPr>
              <a:t>“... rare examples may exist […] in which reassociation values &gt;70% emerge at corresponding 16SrRNA similarities ~99%”. </a:t>
            </a:r>
            <a:endParaRPr lang="en-US" sz="1600" b="0" strike="noStrike" spc="-1">
              <a:latin typeface="Arial"/>
            </a:endParaRPr>
          </a:p>
          <a:p>
            <a:pPr>
              <a:lnSpc>
                <a:spcPct val="100000"/>
              </a:lnSpc>
            </a:pPr>
            <a:endParaRPr lang="en-US" sz="1600" b="0" strike="noStrike" spc="-1">
              <a:latin typeface="Arial"/>
            </a:endParaRPr>
          </a:p>
          <a:p>
            <a:pPr>
              <a:lnSpc>
                <a:spcPct val="100000"/>
              </a:lnSpc>
            </a:pPr>
            <a:endParaRPr lang="en-US" sz="1600" b="0" strike="noStrike" spc="-1">
              <a:latin typeface="Arial"/>
            </a:endParaRPr>
          </a:p>
        </p:txBody>
      </p:sp>
      <p:sp>
        <p:nvSpPr>
          <p:cNvPr id="150" name="CustomShape 8"/>
          <p:cNvSpPr/>
          <p:nvPr/>
        </p:nvSpPr>
        <p:spPr>
          <a:xfrm>
            <a:off x="457200" y="-3420"/>
            <a:ext cx="923544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The 97% “Golden Standard”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02180F-D57B-E344-BA26-01CF0FACCCA8}"/>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pic>
        <p:nvPicPr>
          <p:cNvPr id="151" name="Picture 150"/>
          <p:cNvPicPr/>
          <p:nvPr/>
        </p:nvPicPr>
        <p:blipFill>
          <a:blip r:embed="rId3"/>
          <a:stretch/>
        </p:blipFill>
        <p:spPr>
          <a:xfrm>
            <a:off x="50760" y="1273680"/>
            <a:ext cx="5160960" cy="4303800"/>
          </a:xfrm>
          <a:prstGeom prst="rect">
            <a:avLst/>
          </a:prstGeom>
          <a:ln>
            <a:noFill/>
          </a:ln>
        </p:spPr>
      </p:pic>
      <p:pic>
        <p:nvPicPr>
          <p:cNvPr id="152" name="Picture 151"/>
          <p:cNvPicPr/>
          <p:nvPr/>
        </p:nvPicPr>
        <p:blipFill>
          <a:blip r:embed="rId4"/>
          <a:stretch/>
        </p:blipFill>
        <p:spPr>
          <a:xfrm>
            <a:off x="731520" y="5717520"/>
            <a:ext cx="4418280" cy="865800"/>
          </a:xfrm>
          <a:prstGeom prst="rect">
            <a:avLst/>
          </a:prstGeom>
          <a:ln>
            <a:noFill/>
          </a:ln>
        </p:spPr>
      </p:pic>
      <p:pic>
        <p:nvPicPr>
          <p:cNvPr id="153" name="Picture 152"/>
          <p:cNvPicPr/>
          <p:nvPr/>
        </p:nvPicPr>
        <p:blipFill>
          <a:blip r:embed="rId5"/>
          <a:stretch/>
        </p:blipFill>
        <p:spPr>
          <a:xfrm>
            <a:off x="5212080" y="5760720"/>
            <a:ext cx="2218320" cy="1703880"/>
          </a:xfrm>
          <a:prstGeom prst="rect">
            <a:avLst/>
          </a:prstGeom>
          <a:ln>
            <a:noFill/>
          </a:ln>
        </p:spPr>
      </p:pic>
      <p:pic>
        <p:nvPicPr>
          <p:cNvPr id="154" name="Picture 153"/>
          <p:cNvPicPr/>
          <p:nvPr/>
        </p:nvPicPr>
        <p:blipFill>
          <a:blip r:embed="rId6"/>
          <a:stretch/>
        </p:blipFill>
        <p:spPr>
          <a:xfrm>
            <a:off x="5122080" y="2016360"/>
            <a:ext cx="4957200" cy="2829600"/>
          </a:xfrm>
          <a:prstGeom prst="rect">
            <a:avLst/>
          </a:prstGeom>
          <a:ln>
            <a:noFill/>
          </a:ln>
        </p:spPr>
      </p:pic>
      <p:sp>
        <p:nvSpPr>
          <p:cNvPr id="155" name="CustomShape 1"/>
          <p:cNvSpPr/>
          <p:nvPr/>
        </p:nvSpPr>
        <p:spPr>
          <a:xfrm>
            <a:off x="301680" y="6876000"/>
            <a:ext cx="3538440" cy="80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0" strike="noStrike" spc="-1" dirty="0" err="1">
                <a:solidFill>
                  <a:srgbClr val="000000"/>
                </a:solidFill>
                <a:latin typeface="CMU Sans Serif Demi Condensed"/>
              </a:rPr>
              <a:t>Yarza</a:t>
            </a:r>
            <a:r>
              <a:rPr lang="en-US" sz="2400" b="0" strike="noStrike" spc="-1" dirty="0">
                <a:solidFill>
                  <a:srgbClr val="000000"/>
                </a:solidFill>
                <a:latin typeface="CMU Sans Serif Demi Condensed"/>
              </a:rPr>
              <a:t> et al. 2014</a:t>
            </a:r>
            <a:endParaRPr lang="en-US" sz="2400" b="0" strike="noStrike" spc="-1" dirty="0">
              <a:latin typeface="Arial"/>
            </a:endParaRPr>
          </a:p>
        </p:txBody>
      </p:sp>
      <p:sp>
        <p:nvSpPr>
          <p:cNvPr id="156" name="CustomShape 2"/>
          <p:cNvSpPr/>
          <p:nvPr/>
        </p:nvSpPr>
        <p:spPr>
          <a:xfrm>
            <a:off x="0" y="59980"/>
            <a:ext cx="1007928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3600" b="0" strike="noStrike" spc="-1" dirty="0">
                <a:solidFill>
                  <a:schemeClr val="bg1"/>
                </a:solidFill>
                <a:latin typeface="BetecknaGS"/>
              </a:rPr>
              <a:t>Limitations of 16S rRNA for taxonomic determination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Picture 156"/>
          <p:cNvPicPr/>
          <p:nvPr/>
        </p:nvPicPr>
        <p:blipFill>
          <a:blip r:embed="rId2"/>
          <a:stretch/>
        </p:blipFill>
        <p:spPr>
          <a:xfrm>
            <a:off x="50760" y="1273680"/>
            <a:ext cx="5160960" cy="4303800"/>
          </a:xfrm>
          <a:prstGeom prst="rect">
            <a:avLst/>
          </a:prstGeom>
          <a:ln>
            <a:noFill/>
          </a:ln>
        </p:spPr>
      </p:pic>
      <p:pic>
        <p:nvPicPr>
          <p:cNvPr id="158" name="Picture 157"/>
          <p:cNvPicPr/>
          <p:nvPr/>
        </p:nvPicPr>
        <p:blipFill>
          <a:blip r:embed="rId3"/>
          <a:stretch/>
        </p:blipFill>
        <p:spPr>
          <a:xfrm>
            <a:off x="731520" y="5717520"/>
            <a:ext cx="4418280" cy="865800"/>
          </a:xfrm>
          <a:prstGeom prst="rect">
            <a:avLst/>
          </a:prstGeom>
          <a:ln>
            <a:noFill/>
          </a:ln>
        </p:spPr>
      </p:pic>
      <p:pic>
        <p:nvPicPr>
          <p:cNvPr id="159" name="Picture 158"/>
          <p:cNvPicPr/>
          <p:nvPr/>
        </p:nvPicPr>
        <p:blipFill>
          <a:blip r:embed="rId4"/>
          <a:stretch/>
        </p:blipFill>
        <p:spPr>
          <a:xfrm>
            <a:off x="5122080" y="1296360"/>
            <a:ext cx="4957200" cy="2829600"/>
          </a:xfrm>
          <a:prstGeom prst="rect">
            <a:avLst/>
          </a:prstGeom>
          <a:ln>
            <a:noFill/>
          </a:ln>
        </p:spPr>
      </p:pic>
      <p:sp>
        <p:nvSpPr>
          <p:cNvPr id="160" name="CustomShape 1"/>
          <p:cNvSpPr/>
          <p:nvPr/>
        </p:nvSpPr>
        <p:spPr>
          <a:xfrm>
            <a:off x="301680" y="6876000"/>
            <a:ext cx="3538440" cy="80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0" strike="noStrike" spc="-1">
                <a:solidFill>
                  <a:srgbClr val="000000"/>
                </a:solidFill>
                <a:latin typeface="CMU Sans Serif Demi Condensed"/>
              </a:rPr>
              <a:t>Yarza et al. 2014</a:t>
            </a:r>
            <a:endParaRPr lang="en-US" sz="2400" b="0" strike="noStrike" spc="-1">
              <a:latin typeface="Arial"/>
            </a:endParaRPr>
          </a:p>
        </p:txBody>
      </p:sp>
      <p:sp>
        <p:nvSpPr>
          <p:cNvPr id="162" name="CustomShape 3"/>
          <p:cNvSpPr/>
          <p:nvPr/>
        </p:nvSpPr>
        <p:spPr>
          <a:xfrm>
            <a:off x="2194920" y="2419560"/>
            <a:ext cx="5943600" cy="3157920"/>
          </a:xfrm>
          <a:prstGeom prst="rect">
            <a:avLst/>
          </a:prstGeom>
          <a:solidFill>
            <a:srgbClr val="FFFFFF"/>
          </a:solidFill>
          <a:ln w="54720">
            <a:solidFill>
              <a:srgbClr val="FF0000"/>
            </a:solidFill>
            <a:round/>
          </a:ln>
          <a:effectLst>
            <a:outerShdw dist="102841" dir="2700000">
              <a:srgbClr val="1C1C1C"/>
            </a:outerShdw>
          </a:effectLst>
        </p:spPr>
        <p:style>
          <a:lnRef idx="0">
            <a:scrgbClr r="0" g="0" b="0"/>
          </a:lnRef>
          <a:fillRef idx="0">
            <a:scrgbClr r="0" g="0" b="0"/>
          </a:fillRef>
          <a:effectRef idx="0">
            <a:scrgbClr r="0" g="0" b="0"/>
          </a:effectRef>
          <a:fontRef idx="minor"/>
        </p:style>
      </p:sp>
      <p:sp>
        <p:nvSpPr>
          <p:cNvPr id="163" name="TextShape 4"/>
          <p:cNvSpPr txBox="1"/>
          <p:nvPr/>
        </p:nvSpPr>
        <p:spPr>
          <a:xfrm>
            <a:off x="2631240" y="2588400"/>
            <a:ext cx="5669280" cy="2989080"/>
          </a:xfrm>
          <a:prstGeom prst="rect">
            <a:avLst/>
          </a:prstGeom>
          <a:noFill/>
          <a:ln>
            <a:noFill/>
          </a:ln>
        </p:spPr>
        <p:txBody>
          <a:bodyPr lIns="90000" tIns="45000" rIns="90000" bIns="45000">
            <a:noAutofit/>
          </a:bodyPr>
          <a:lstStyle/>
          <a:p>
            <a:r>
              <a:rPr lang="en-US" sz="2800" b="0" strike="noStrike" spc="-1" dirty="0">
                <a:solidFill>
                  <a:srgbClr val="000000"/>
                </a:solidFill>
                <a:latin typeface="FreeSerif"/>
              </a:rPr>
              <a:t>The 97-98.5% golden threshold is considering the FULL LENGTH... </a:t>
            </a:r>
            <a:endParaRPr lang="en-US" sz="2800" b="0" strike="noStrike" spc="-1" dirty="0">
              <a:latin typeface="Arial"/>
            </a:endParaRPr>
          </a:p>
          <a:p>
            <a:endParaRPr lang="en-US" sz="2800" b="0" strike="noStrike" spc="-1" dirty="0">
              <a:latin typeface="Arial"/>
            </a:endParaRPr>
          </a:p>
          <a:p>
            <a:r>
              <a:rPr lang="en-US" sz="2800" b="0" strike="noStrike" spc="-1" dirty="0">
                <a:solidFill>
                  <a:srgbClr val="000000"/>
                </a:solidFill>
                <a:latin typeface="FreeSerif"/>
              </a:rPr>
              <a:t>if you amplify a fragment, you just have NOT ENOUGH resolution at species/subspecies level!!!!</a:t>
            </a:r>
            <a:endParaRPr lang="en-US" sz="2800" b="0" strike="noStrike" spc="-1" dirty="0">
              <a:latin typeface="Arial"/>
            </a:endParaRPr>
          </a:p>
        </p:txBody>
      </p:sp>
      <p:sp>
        <p:nvSpPr>
          <p:cNvPr id="9" name="Rectangle 8">
            <a:extLst>
              <a:ext uri="{FF2B5EF4-FFF2-40B4-BE49-F238E27FC236}">
                <a16:creationId xmlns:a16="http://schemas.microsoft.com/office/drawing/2014/main" id="{122FF74C-6B1C-114E-B8D3-BAEE39E70566}"/>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0" name="CustomShape 2">
            <a:extLst>
              <a:ext uri="{FF2B5EF4-FFF2-40B4-BE49-F238E27FC236}">
                <a16:creationId xmlns:a16="http://schemas.microsoft.com/office/drawing/2014/main" id="{F110A01D-7A1B-1048-A88F-7B965A931E78}"/>
              </a:ext>
            </a:extLst>
          </p:cNvPr>
          <p:cNvSpPr/>
          <p:nvPr/>
        </p:nvSpPr>
        <p:spPr>
          <a:xfrm>
            <a:off x="0" y="59980"/>
            <a:ext cx="1007928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3600" b="0" strike="noStrike" spc="-1" dirty="0">
                <a:solidFill>
                  <a:schemeClr val="bg1"/>
                </a:solidFill>
                <a:latin typeface="BetecknaGS"/>
              </a:rPr>
              <a:t>Limitations of 16S rRNA for taxonomic determination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2"/>
          <p:cNvSpPr/>
          <p:nvPr/>
        </p:nvSpPr>
        <p:spPr>
          <a:xfrm>
            <a:off x="193680" y="3189240"/>
            <a:ext cx="5394960" cy="1279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400" b="1" strike="noStrike" spc="-1" dirty="0">
                <a:solidFill>
                  <a:srgbClr val="000000"/>
                </a:solidFill>
                <a:latin typeface="FreeSerif"/>
              </a:rPr>
              <a:t>How do we study organisms that...</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3465A4"/>
                </a:solidFill>
                <a:latin typeface="FreeSerif"/>
              </a:rPr>
              <a:t>- are morphologically indistinguishable?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3465A4"/>
                </a:solidFill>
                <a:latin typeface="FreeSerif"/>
              </a:rPr>
              <a:t>- are phenotypically redundant?</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336633"/>
                </a:solidFill>
                <a:latin typeface="FreeSerif"/>
              </a:rPr>
              <a:t>- are unculturable?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336633"/>
                </a:solidFill>
                <a:latin typeface="FreeSerif"/>
              </a:rPr>
              <a:t>- are uncountable?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990000"/>
                </a:solidFill>
                <a:latin typeface="FreeSerif"/>
              </a:rPr>
              <a:t>- have no clear species boundaries?</a:t>
            </a:r>
            <a:endParaRPr lang="en-US" sz="2400" b="0" strike="noStrike" spc="-1" dirty="0">
              <a:latin typeface="FreeSerif"/>
            </a:endParaRPr>
          </a:p>
        </p:txBody>
      </p:sp>
      <p:sp>
        <p:nvSpPr>
          <p:cNvPr id="166" name="TextShape 3"/>
          <p:cNvSpPr txBox="1"/>
          <p:nvPr/>
        </p:nvSpPr>
        <p:spPr>
          <a:xfrm>
            <a:off x="5313240" y="2271960"/>
            <a:ext cx="4719960" cy="1365840"/>
          </a:xfrm>
          <a:prstGeom prst="rect">
            <a:avLst/>
          </a:prstGeom>
          <a:noFill/>
          <a:ln>
            <a:noFill/>
          </a:ln>
        </p:spPr>
        <p:txBody>
          <a:bodyPr lIns="90000" tIns="45000" rIns="90000" bIns="45000">
            <a:noAutofit/>
          </a:bodyPr>
          <a:lstStyle/>
          <a:p>
            <a:pPr algn="ctr"/>
            <a:r>
              <a:rPr lang="en-US" sz="2800" b="0" strike="noStrike" spc="-1">
                <a:solidFill>
                  <a:srgbClr val="3465A4"/>
                </a:solidFill>
                <a:latin typeface="BetecknaGS"/>
              </a:rPr>
              <a:t>By sequence and phylogenetic analysis of 16SrRNA from isolates</a:t>
            </a:r>
            <a:endParaRPr lang="en-US" sz="2800" b="0" strike="noStrike" spc="-1">
              <a:latin typeface="Arial"/>
            </a:endParaRPr>
          </a:p>
        </p:txBody>
      </p:sp>
      <p:sp>
        <p:nvSpPr>
          <p:cNvPr id="167" name="Line 4"/>
          <p:cNvSpPr/>
          <p:nvPr/>
        </p:nvSpPr>
        <p:spPr>
          <a:xfrm>
            <a:off x="4672080" y="3108960"/>
            <a:ext cx="640080" cy="0"/>
          </a:xfrm>
          <a:prstGeom prst="line">
            <a:avLst/>
          </a:prstGeom>
          <a:ln w="36720">
            <a:solidFill>
              <a:srgbClr val="3465A4"/>
            </a:solidFill>
            <a:round/>
            <a:tailEnd type="triangle" w="med" len="med"/>
          </a:ln>
        </p:spPr>
        <p:style>
          <a:lnRef idx="0">
            <a:scrgbClr r="0" g="0" b="0"/>
          </a:lnRef>
          <a:fillRef idx="0">
            <a:scrgbClr r="0" g="0" b="0"/>
          </a:fillRef>
          <a:effectRef idx="0">
            <a:scrgbClr r="0" g="0" b="0"/>
          </a:effectRef>
          <a:fontRef idx="minor"/>
        </p:style>
      </p:sp>
      <p:sp>
        <p:nvSpPr>
          <p:cNvPr id="168" name="TextShape 5"/>
          <p:cNvSpPr txBox="1"/>
          <p:nvPr/>
        </p:nvSpPr>
        <p:spPr>
          <a:xfrm>
            <a:off x="5303520" y="3891960"/>
            <a:ext cx="4719960" cy="1791000"/>
          </a:xfrm>
          <a:prstGeom prst="rect">
            <a:avLst/>
          </a:prstGeom>
          <a:noFill/>
          <a:ln>
            <a:noFill/>
          </a:ln>
        </p:spPr>
        <p:txBody>
          <a:bodyPr lIns="90000" tIns="45000" rIns="90000" bIns="45000">
            <a:noAutofit/>
          </a:bodyPr>
          <a:lstStyle/>
          <a:p>
            <a:pPr algn="ctr"/>
            <a:r>
              <a:rPr lang="en-US" sz="2800" b="0" strike="noStrike" spc="-1">
                <a:solidFill>
                  <a:srgbClr val="336633"/>
                </a:solidFill>
                <a:latin typeface="BetecknaGS"/>
              </a:rPr>
              <a:t>By sequence and phylogenetic analysis of 16SrRNA from environmental samples</a:t>
            </a:r>
            <a:endParaRPr lang="en-US" sz="2800" b="0" strike="noStrike" spc="-1">
              <a:latin typeface="Arial"/>
            </a:endParaRPr>
          </a:p>
        </p:txBody>
      </p:sp>
      <p:sp>
        <p:nvSpPr>
          <p:cNvPr id="169" name="Line 6"/>
          <p:cNvSpPr/>
          <p:nvPr/>
        </p:nvSpPr>
        <p:spPr>
          <a:xfrm>
            <a:off x="4663080" y="4476960"/>
            <a:ext cx="640080" cy="0"/>
          </a:xfrm>
          <a:prstGeom prst="line">
            <a:avLst/>
          </a:prstGeom>
          <a:ln w="36720">
            <a:solidFill>
              <a:srgbClr val="336633"/>
            </a:solidFill>
            <a:round/>
            <a:tailEnd type="triangle" w="med" len="med"/>
          </a:ln>
        </p:spPr>
        <p:style>
          <a:lnRef idx="0">
            <a:scrgbClr r="0" g="0" b="0"/>
          </a:lnRef>
          <a:fillRef idx="0">
            <a:scrgbClr r="0" g="0" b="0"/>
          </a:fillRef>
          <a:effectRef idx="0">
            <a:scrgbClr r="0" g="0" b="0"/>
          </a:effectRef>
          <a:fontRef idx="minor"/>
        </p:style>
      </p:sp>
      <p:sp>
        <p:nvSpPr>
          <p:cNvPr id="170" name="TextShape 7"/>
          <p:cNvSpPr txBox="1"/>
          <p:nvPr/>
        </p:nvSpPr>
        <p:spPr>
          <a:xfrm>
            <a:off x="5294520" y="5548320"/>
            <a:ext cx="4719960" cy="1791000"/>
          </a:xfrm>
          <a:prstGeom prst="rect">
            <a:avLst/>
          </a:prstGeom>
          <a:noFill/>
          <a:ln>
            <a:noFill/>
          </a:ln>
        </p:spPr>
        <p:txBody>
          <a:bodyPr lIns="90000" tIns="45000" rIns="90000" bIns="45000">
            <a:noAutofit/>
          </a:bodyPr>
          <a:lstStyle/>
          <a:p>
            <a:pPr algn="ctr"/>
            <a:r>
              <a:rPr lang="en-US" sz="2800" b="0" strike="noStrike" spc="-1">
                <a:solidFill>
                  <a:srgbClr val="990000"/>
                </a:solidFill>
                <a:latin typeface="BetecknaGS"/>
              </a:rPr>
              <a:t>By sequence similarity of the FULL LENGTH of 16SrRNA</a:t>
            </a:r>
            <a:r>
              <a:rPr lang="en-US" sz="2800" b="0" strike="noStrike" spc="-1">
                <a:solidFill>
                  <a:srgbClr val="336633"/>
                </a:solidFill>
                <a:latin typeface="BetecknaGS"/>
              </a:rPr>
              <a:t> </a:t>
            </a:r>
            <a:endParaRPr lang="en-US" sz="2800" b="0" strike="noStrike" spc="-1">
              <a:latin typeface="Arial"/>
            </a:endParaRPr>
          </a:p>
        </p:txBody>
      </p:sp>
      <p:sp>
        <p:nvSpPr>
          <p:cNvPr id="171" name="Line 8"/>
          <p:cNvSpPr/>
          <p:nvPr/>
        </p:nvSpPr>
        <p:spPr>
          <a:xfrm>
            <a:off x="4654080" y="6061320"/>
            <a:ext cx="640080" cy="0"/>
          </a:xfrm>
          <a:prstGeom prst="line">
            <a:avLst/>
          </a:prstGeom>
          <a:ln w="36720">
            <a:solidFill>
              <a:srgbClr val="990000"/>
            </a:solidFill>
            <a:round/>
            <a:tailEnd type="triangle" w="med" len="med"/>
          </a:ln>
        </p:spPr>
        <p:style>
          <a:lnRef idx="0">
            <a:scrgbClr r="0" g="0" b="0"/>
          </a:lnRef>
          <a:fillRef idx="0">
            <a:scrgbClr r="0" g="0" b="0"/>
          </a:fillRef>
          <a:effectRef idx="0">
            <a:scrgbClr r="0" g="0" b="0"/>
          </a:effectRef>
          <a:fontRef idx="minor"/>
        </p:style>
      </p:sp>
      <p:sp>
        <p:nvSpPr>
          <p:cNvPr id="10" name="Rectangle 9">
            <a:extLst>
              <a:ext uri="{FF2B5EF4-FFF2-40B4-BE49-F238E27FC236}">
                <a16:creationId xmlns:a16="http://schemas.microsoft.com/office/drawing/2014/main" id="{CB09CC03-B81D-E348-AED6-E1581CBAB3AA}"/>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1" name="CustomShape 1">
            <a:extLst>
              <a:ext uri="{FF2B5EF4-FFF2-40B4-BE49-F238E27FC236}">
                <a16:creationId xmlns:a16="http://schemas.microsoft.com/office/drawing/2014/main" id="{75D442C0-EB58-3440-A4D6-E4E9C6ED967C}"/>
              </a:ext>
            </a:extLst>
          </p:cNvPr>
          <p:cNvSpPr/>
          <p:nvPr/>
        </p:nvSpPr>
        <p:spPr>
          <a:xfrm>
            <a:off x="79920" y="-33120"/>
            <a:ext cx="961272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Studying </a:t>
            </a:r>
            <a:r>
              <a:rPr lang="en-US" sz="4800" spc="-1" dirty="0">
                <a:solidFill>
                  <a:schemeClr val="bg1"/>
                </a:solidFill>
                <a:latin typeface="BetecknaGS"/>
              </a:rPr>
              <a:t>Un</a:t>
            </a:r>
            <a:r>
              <a:rPr lang="en-US" sz="4800" b="0" strike="noStrike" spc="-1" dirty="0">
                <a:solidFill>
                  <a:schemeClr val="bg1"/>
                </a:solidFill>
                <a:latin typeface="BetecknaGS"/>
              </a:rPr>
              <a:t>domesticated Bacteria...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400754-FBDA-844D-AB33-B712EE0A7391}"/>
              </a:ext>
            </a:extLst>
          </p:cNvPr>
          <p:cNvSpPr/>
          <p:nvPr/>
        </p:nvSpPr>
        <p:spPr>
          <a:xfrm>
            <a:off x="0" y="2197100"/>
            <a:ext cx="10080625" cy="29464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80" name="CustomShape 1"/>
          <p:cNvSpPr/>
          <p:nvPr/>
        </p:nvSpPr>
        <p:spPr>
          <a:xfrm>
            <a:off x="548460" y="3121660"/>
            <a:ext cx="8778240" cy="109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000" b="0" strike="noStrike" spc="-1" dirty="0">
                <a:solidFill>
                  <a:schemeClr val="bg1"/>
                </a:solidFill>
                <a:latin typeface="BetecknaGS"/>
              </a:rPr>
              <a:t>Amplicon-Sequencing</a:t>
            </a:r>
          </a:p>
          <a:p>
            <a:pPr algn="ctr">
              <a:lnSpc>
                <a:spcPct val="100000"/>
              </a:lnSpc>
            </a:pPr>
            <a:endParaRPr lang="en-US" sz="4000" b="0" strike="noStrike" spc="-1" dirty="0">
              <a:solidFill>
                <a:schemeClr val="bg1"/>
              </a:solidFill>
              <a:latin typeface="BetecknaGS"/>
            </a:endParaRPr>
          </a:p>
        </p:txBody>
      </p:sp>
      <p:sp>
        <p:nvSpPr>
          <p:cNvPr id="81" name="CustomShape 2"/>
          <p:cNvSpPr/>
          <p:nvPr/>
        </p:nvSpPr>
        <p:spPr>
          <a:xfrm>
            <a:off x="2560320" y="5578200"/>
            <a:ext cx="4754520" cy="1279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endParaRPr lang="en-US" sz="2400" b="0" strike="noStrike" spc="-1" dirty="0">
              <a:solidFill>
                <a:schemeClr val="bg1"/>
              </a:solidFill>
              <a:latin typeface="FreeSerif"/>
            </a:endParaRPr>
          </a:p>
          <a:p>
            <a:pPr algn="ctr">
              <a:lnSpc>
                <a:spcPct val="100000"/>
              </a:lnSpc>
            </a:pPr>
            <a:endParaRPr lang="en-US" sz="2400" b="0" strike="noStrike" spc="-1" dirty="0">
              <a:latin typeface="FreeSerif"/>
            </a:endParaRPr>
          </a:p>
        </p:txBody>
      </p:sp>
    </p:spTree>
    <p:extLst>
      <p:ext uri="{BB962C8B-B14F-4D97-AF65-F5344CB8AC3E}">
        <p14:creationId xmlns:p14="http://schemas.microsoft.com/office/powerpoint/2010/main" val="1115439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2" name="Picture 171"/>
          <p:cNvPicPr/>
          <p:nvPr/>
        </p:nvPicPr>
        <p:blipFill>
          <a:blip r:embed="rId2"/>
          <a:stretch/>
        </p:blipFill>
        <p:spPr>
          <a:xfrm>
            <a:off x="189720" y="5805000"/>
            <a:ext cx="4574880" cy="1636560"/>
          </a:xfrm>
          <a:prstGeom prst="rect">
            <a:avLst/>
          </a:prstGeom>
          <a:ln>
            <a:noFill/>
          </a:ln>
        </p:spPr>
      </p:pic>
      <p:pic>
        <p:nvPicPr>
          <p:cNvPr id="173" name="Picture 172"/>
          <p:cNvPicPr/>
          <p:nvPr/>
        </p:nvPicPr>
        <p:blipFill>
          <a:blip r:embed="rId3"/>
          <a:stretch/>
        </p:blipFill>
        <p:spPr>
          <a:xfrm>
            <a:off x="199800" y="1074960"/>
            <a:ext cx="4564800" cy="1659960"/>
          </a:xfrm>
          <a:prstGeom prst="rect">
            <a:avLst/>
          </a:prstGeom>
          <a:ln>
            <a:noFill/>
          </a:ln>
        </p:spPr>
      </p:pic>
      <p:pic>
        <p:nvPicPr>
          <p:cNvPr id="174" name="Picture 173"/>
          <p:cNvPicPr/>
          <p:nvPr/>
        </p:nvPicPr>
        <p:blipFill>
          <a:blip r:embed="rId4"/>
          <a:stretch/>
        </p:blipFill>
        <p:spPr>
          <a:xfrm>
            <a:off x="8953560" y="3391920"/>
            <a:ext cx="703800" cy="1819800"/>
          </a:xfrm>
          <a:prstGeom prst="rect">
            <a:avLst/>
          </a:prstGeom>
          <a:ln>
            <a:noFill/>
          </a:ln>
        </p:spPr>
      </p:pic>
      <p:sp>
        <p:nvSpPr>
          <p:cNvPr id="175" name="Line 1"/>
          <p:cNvSpPr/>
          <p:nvPr/>
        </p:nvSpPr>
        <p:spPr>
          <a:xfrm flipV="1">
            <a:off x="8683200" y="3210120"/>
            <a:ext cx="0" cy="2001600"/>
          </a:xfrm>
          <a:prstGeom prst="line">
            <a:avLst/>
          </a:prstGeom>
          <a:ln w="18360">
            <a:solidFill>
              <a:srgbClr val="000000"/>
            </a:solidFill>
            <a:round/>
            <a:tailEnd type="triangle" w="med" len="med"/>
          </a:ln>
        </p:spPr>
        <p:style>
          <a:lnRef idx="0">
            <a:scrgbClr r="0" g="0" b="0"/>
          </a:lnRef>
          <a:fillRef idx="0">
            <a:scrgbClr r="0" g="0" b="0"/>
          </a:fillRef>
          <a:effectRef idx="0">
            <a:scrgbClr r="0" g="0" b="0"/>
          </a:effectRef>
          <a:fontRef idx="minor"/>
        </p:style>
      </p:sp>
      <p:sp>
        <p:nvSpPr>
          <p:cNvPr id="176" name="Line 2"/>
          <p:cNvSpPr/>
          <p:nvPr/>
        </p:nvSpPr>
        <p:spPr>
          <a:xfrm flipV="1">
            <a:off x="8683200" y="5211720"/>
            <a:ext cx="1365120" cy="360"/>
          </a:xfrm>
          <a:prstGeom prst="line">
            <a:avLst/>
          </a:prstGeom>
          <a:ln w="18360">
            <a:solidFill>
              <a:srgbClr val="000000"/>
            </a:solidFill>
            <a:round/>
            <a:tailEnd type="triangle" w="med" len="med"/>
          </a:ln>
        </p:spPr>
        <p:style>
          <a:lnRef idx="0">
            <a:scrgbClr r="0" g="0" b="0"/>
          </a:lnRef>
          <a:fillRef idx="0">
            <a:scrgbClr r="0" g="0" b="0"/>
          </a:fillRef>
          <a:effectRef idx="0">
            <a:scrgbClr r="0" g="0" b="0"/>
          </a:effectRef>
          <a:fontRef idx="minor"/>
        </p:style>
      </p:sp>
      <p:sp>
        <p:nvSpPr>
          <p:cNvPr id="177" name="CustomShape 3"/>
          <p:cNvSpPr/>
          <p:nvPr/>
        </p:nvSpPr>
        <p:spPr>
          <a:xfrm rot="16228200">
            <a:off x="8159040" y="3846600"/>
            <a:ext cx="918720" cy="40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Century Schoolbook L"/>
              </a:rPr>
              <a:t>counts</a:t>
            </a:r>
            <a:endParaRPr lang="en-US" sz="1800" b="0" strike="noStrike" spc="-1">
              <a:latin typeface="Arial"/>
            </a:endParaRPr>
          </a:p>
        </p:txBody>
      </p:sp>
      <p:pic>
        <p:nvPicPr>
          <p:cNvPr id="178" name="Picture 177"/>
          <p:cNvPicPr/>
          <p:nvPr/>
        </p:nvPicPr>
        <p:blipFill>
          <a:blip r:embed="rId5"/>
          <a:stretch/>
        </p:blipFill>
        <p:spPr>
          <a:xfrm>
            <a:off x="9000000" y="5244480"/>
            <a:ext cx="169560" cy="150480"/>
          </a:xfrm>
          <a:prstGeom prst="rect">
            <a:avLst/>
          </a:prstGeom>
          <a:ln>
            <a:noFill/>
          </a:ln>
        </p:spPr>
      </p:pic>
      <p:pic>
        <p:nvPicPr>
          <p:cNvPr id="179" name="Picture 178"/>
          <p:cNvPicPr/>
          <p:nvPr/>
        </p:nvPicPr>
        <p:blipFill>
          <a:blip r:embed="rId6"/>
          <a:stretch/>
        </p:blipFill>
        <p:spPr>
          <a:xfrm>
            <a:off x="9440640" y="5244480"/>
            <a:ext cx="176400" cy="150480"/>
          </a:xfrm>
          <a:prstGeom prst="rect">
            <a:avLst/>
          </a:prstGeom>
          <a:ln>
            <a:noFill/>
          </a:ln>
        </p:spPr>
      </p:pic>
      <p:sp>
        <p:nvSpPr>
          <p:cNvPr id="180" name="CustomShape 4"/>
          <p:cNvSpPr/>
          <p:nvPr/>
        </p:nvSpPr>
        <p:spPr>
          <a:xfrm>
            <a:off x="3631680" y="3017520"/>
            <a:ext cx="1005480" cy="36540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181" name="CustomShape 5"/>
          <p:cNvSpPr/>
          <p:nvPr/>
        </p:nvSpPr>
        <p:spPr>
          <a:xfrm>
            <a:off x="349200" y="-33120"/>
            <a:ext cx="923544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a:solidFill>
                  <a:srgbClr val="000000"/>
                </a:solidFill>
                <a:latin typeface="BetecknaGS"/>
              </a:rPr>
              <a:t>Microbiology tries Ecology!</a:t>
            </a:r>
            <a:endParaRPr lang="en-US" sz="4800" b="0" strike="noStrike" spc="-1">
              <a:latin typeface="BetecknaGS"/>
            </a:endParaRPr>
          </a:p>
        </p:txBody>
      </p:sp>
      <p:pic>
        <p:nvPicPr>
          <p:cNvPr id="182" name="Picture 181"/>
          <p:cNvPicPr/>
          <p:nvPr/>
        </p:nvPicPr>
        <p:blipFill>
          <a:blip r:embed="rId7"/>
          <a:stretch/>
        </p:blipFill>
        <p:spPr>
          <a:xfrm>
            <a:off x="4969080" y="3421440"/>
            <a:ext cx="2756520" cy="1885320"/>
          </a:xfrm>
          <a:prstGeom prst="rect">
            <a:avLst/>
          </a:prstGeom>
          <a:ln>
            <a:noFill/>
          </a:ln>
        </p:spPr>
      </p:pic>
      <p:sp>
        <p:nvSpPr>
          <p:cNvPr id="183" name="Line 6"/>
          <p:cNvSpPr/>
          <p:nvPr/>
        </p:nvSpPr>
        <p:spPr>
          <a:xfrm>
            <a:off x="691920" y="2726640"/>
            <a:ext cx="0" cy="822960"/>
          </a:xfrm>
          <a:prstGeom prst="line">
            <a:avLst/>
          </a:prstGeom>
          <a:ln w="18360">
            <a:solidFill>
              <a:srgbClr val="000000"/>
            </a:solidFill>
            <a:round/>
            <a:tailEnd type="triangle" w="med" len="med"/>
          </a:ln>
        </p:spPr>
        <p:style>
          <a:lnRef idx="0">
            <a:scrgbClr r="0" g="0" b="0"/>
          </a:lnRef>
          <a:fillRef idx="0">
            <a:scrgbClr r="0" g="0" b="0"/>
          </a:fillRef>
          <a:effectRef idx="0">
            <a:scrgbClr r="0" g="0" b="0"/>
          </a:effectRef>
          <a:fontRef idx="minor"/>
        </p:style>
      </p:sp>
      <p:sp>
        <p:nvSpPr>
          <p:cNvPr id="184" name="Line 7"/>
          <p:cNvSpPr/>
          <p:nvPr/>
        </p:nvSpPr>
        <p:spPr>
          <a:xfrm flipV="1">
            <a:off x="691920" y="5176080"/>
            <a:ext cx="0" cy="822960"/>
          </a:xfrm>
          <a:prstGeom prst="line">
            <a:avLst/>
          </a:prstGeom>
          <a:ln w="18360">
            <a:solidFill>
              <a:srgbClr val="000000"/>
            </a:solidFill>
            <a:round/>
            <a:tailEnd type="triangle" w="med" len="med"/>
          </a:ln>
        </p:spPr>
        <p:style>
          <a:lnRef idx="0">
            <a:scrgbClr r="0" g="0" b="0"/>
          </a:lnRef>
          <a:fillRef idx="0">
            <a:scrgbClr r="0" g="0" b="0"/>
          </a:fillRef>
          <a:effectRef idx="0">
            <a:scrgbClr r="0" g="0" b="0"/>
          </a:effectRef>
          <a:fontRef idx="minor"/>
        </p:style>
      </p:sp>
      <p:pic>
        <p:nvPicPr>
          <p:cNvPr id="185" name="Picture 184"/>
          <p:cNvPicPr/>
          <p:nvPr/>
        </p:nvPicPr>
        <p:blipFill>
          <a:blip r:embed="rId8"/>
          <a:stretch/>
        </p:blipFill>
        <p:spPr>
          <a:xfrm>
            <a:off x="195840" y="3840480"/>
            <a:ext cx="999000" cy="999000"/>
          </a:xfrm>
          <a:prstGeom prst="rect">
            <a:avLst/>
          </a:prstGeom>
          <a:ln>
            <a:noFill/>
          </a:ln>
        </p:spPr>
      </p:pic>
      <p:pic>
        <p:nvPicPr>
          <p:cNvPr id="186" name="Picture 185"/>
          <p:cNvPicPr/>
          <p:nvPr/>
        </p:nvPicPr>
        <p:blipFill>
          <a:blip r:embed="rId9"/>
          <a:stretch/>
        </p:blipFill>
        <p:spPr>
          <a:xfrm>
            <a:off x="2286000" y="3657600"/>
            <a:ext cx="2221560" cy="1463040"/>
          </a:xfrm>
          <a:prstGeom prst="rect">
            <a:avLst/>
          </a:prstGeom>
          <a:ln>
            <a:noFill/>
          </a:ln>
        </p:spPr>
      </p:pic>
      <p:sp>
        <p:nvSpPr>
          <p:cNvPr id="187" name="Line 8"/>
          <p:cNvSpPr/>
          <p:nvPr/>
        </p:nvSpPr>
        <p:spPr>
          <a:xfrm>
            <a:off x="1280160" y="4480560"/>
            <a:ext cx="822960" cy="0"/>
          </a:xfrm>
          <a:prstGeom prst="line">
            <a:avLst/>
          </a:prstGeom>
          <a:ln w="18360">
            <a:solidFill>
              <a:srgbClr val="000000"/>
            </a:solidFill>
            <a:round/>
            <a:tailEnd type="triangle" w="med" len="med"/>
          </a:ln>
        </p:spPr>
        <p:style>
          <a:lnRef idx="0">
            <a:scrgbClr r="0" g="0" b="0"/>
          </a:lnRef>
          <a:fillRef idx="0">
            <a:scrgbClr r="0" g="0" b="0"/>
          </a:fillRef>
          <a:effectRef idx="0">
            <a:scrgbClr r="0" g="0" b="0"/>
          </a:effectRef>
          <a:fontRef idx="minor"/>
        </p:style>
      </p:sp>
      <p:sp>
        <p:nvSpPr>
          <p:cNvPr id="188" name="Line 9"/>
          <p:cNvSpPr/>
          <p:nvPr/>
        </p:nvSpPr>
        <p:spPr>
          <a:xfrm>
            <a:off x="4623480" y="4480560"/>
            <a:ext cx="822960" cy="0"/>
          </a:xfrm>
          <a:prstGeom prst="line">
            <a:avLst/>
          </a:prstGeom>
          <a:ln w="18360">
            <a:solidFill>
              <a:srgbClr val="000000"/>
            </a:solidFill>
            <a:round/>
            <a:tailEnd type="triangle" w="med" len="med"/>
          </a:ln>
        </p:spPr>
        <p:style>
          <a:lnRef idx="0">
            <a:scrgbClr r="0" g="0" b="0"/>
          </a:lnRef>
          <a:fillRef idx="0">
            <a:scrgbClr r="0" g="0" b="0"/>
          </a:fillRef>
          <a:effectRef idx="0">
            <a:scrgbClr r="0" g="0" b="0"/>
          </a:effectRef>
          <a:fontRef idx="minor"/>
        </p:style>
      </p:sp>
      <p:sp>
        <p:nvSpPr>
          <p:cNvPr id="189" name="Line 10"/>
          <p:cNvSpPr/>
          <p:nvPr/>
        </p:nvSpPr>
        <p:spPr>
          <a:xfrm>
            <a:off x="7498800" y="4480560"/>
            <a:ext cx="822960" cy="0"/>
          </a:xfrm>
          <a:prstGeom prst="line">
            <a:avLst/>
          </a:prstGeom>
          <a:ln w="18360">
            <a:solidFill>
              <a:srgbClr val="000000"/>
            </a:solidFill>
            <a:round/>
            <a:tailEnd type="triangle" w="med" len="med"/>
          </a:ln>
        </p:spPr>
        <p:style>
          <a:lnRef idx="0">
            <a:scrgbClr r="0" g="0" b="0"/>
          </a:lnRef>
          <a:fillRef idx="0">
            <a:scrgbClr r="0" g="0" b="0"/>
          </a:fillRef>
          <a:effectRef idx="0">
            <a:scrgbClr r="0" g="0" b="0"/>
          </a:effectRef>
          <a:fontRef idx="minor"/>
        </p:style>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B59B2BAF-B0E8-8E48-89F4-921C9073154A}"/>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93" name="CustomShape 1"/>
          <p:cNvSpPr/>
          <p:nvPr/>
        </p:nvSpPr>
        <p:spPr>
          <a:xfrm>
            <a:off x="1550520" y="5035680"/>
            <a:ext cx="689256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194" name="CustomShape 2"/>
          <p:cNvSpPr/>
          <p:nvPr/>
        </p:nvSpPr>
        <p:spPr>
          <a:xfrm>
            <a:off x="2282040" y="503568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195" name="CustomShape 3"/>
          <p:cNvSpPr/>
          <p:nvPr/>
        </p:nvSpPr>
        <p:spPr>
          <a:xfrm>
            <a:off x="2099160" y="5035680"/>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196" name="CustomShape 4"/>
          <p:cNvSpPr/>
          <p:nvPr/>
        </p:nvSpPr>
        <p:spPr>
          <a:xfrm flipH="1" flipV="1">
            <a:off x="7433280" y="503424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197" name="CustomShape 5"/>
          <p:cNvSpPr/>
          <p:nvPr/>
        </p:nvSpPr>
        <p:spPr>
          <a:xfrm flipV="1">
            <a:off x="7894800" y="503424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198" name="CustomShape 6"/>
          <p:cNvSpPr/>
          <p:nvPr/>
        </p:nvSpPr>
        <p:spPr>
          <a:xfrm flipH="1">
            <a:off x="1549080" y="503568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199" name="CustomShape 7"/>
          <p:cNvSpPr/>
          <p:nvPr/>
        </p:nvSpPr>
        <p:spPr>
          <a:xfrm>
            <a:off x="4268159" y="5106960"/>
            <a:ext cx="2156703"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a:t>
            </a:r>
            <a:endParaRPr lang="en-US" sz="1800" b="0" strike="noStrike" spc="-1" dirty="0">
              <a:latin typeface="Arial"/>
            </a:endParaRPr>
          </a:p>
        </p:txBody>
      </p:sp>
      <p:sp>
        <p:nvSpPr>
          <p:cNvPr id="200" name="CustomShape 8"/>
          <p:cNvSpPr/>
          <p:nvPr/>
        </p:nvSpPr>
        <p:spPr>
          <a:xfrm>
            <a:off x="0" y="1570320"/>
            <a:ext cx="10079640" cy="456840"/>
          </a:xfrm>
          <a:prstGeom prst="rect">
            <a:avLst/>
          </a:prstGeom>
          <a:solidFill>
            <a:srgbClr val="729FCF"/>
          </a:solidFill>
          <a:ln>
            <a:noFill/>
          </a:ln>
        </p:spPr>
        <p:style>
          <a:lnRef idx="0">
            <a:scrgbClr r="0" g="0" b="0"/>
          </a:lnRef>
          <a:fillRef idx="0">
            <a:scrgbClr r="0" g="0" b="0"/>
          </a:fillRef>
          <a:effectRef idx="0">
            <a:scrgbClr r="0" g="0" b="0"/>
          </a:effectRef>
          <a:fontRef idx="minor"/>
        </p:style>
      </p:sp>
      <p:sp>
        <p:nvSpPr>
          <p:cNvPr id="201" name="CustomShape 9"/>
          <p:cNvSpPr/>
          <p:nvPr/>
        </p:nvSpPr>
        <p:spPr>
          <a:xfrm>
            <a:off x="3608640" y="1641600"/>
            <a:ext cx="258840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rPr>
              <a:t>genomic V3-V4 Region </a:t>
            </a:r>
            <a:endParaRPr lang="en-US" sz="1800" b="0" strike="noStrike" spc="-1">
              <a:latin typeface="Arial"/>
            </a:endParaRPr>
          </a:p>
        </p:txBody>
      </p:sp>
      <p:sp>
        <p:nvSpPr>
          <p:cNvPr id="202" name="Line 10"/>
          <p:cNvSpPr/>
          <p:nvPr/>
        </p:nvSpPr>
        <p:spPr>
          <a:xfrm>
            <a:off x="4937760" y="2262960"/>
            <a:ext cx="0" cy="6400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03" name="CustomShape 11"/>
          <p:cNvSpPr/>
          <p:nvPr/>
        </p:nvSpPr>
        <p:spPr>
          <a:xfrm>
            <a:off x="0" y="3406320"/>
            <a:ext cx="10079640" cy="456840"/>
          </a:xfrm>
          <a:prstGeom prst="rect">
            <a:avLst/>
          </a:prstGeom>
          <a:solidFill>
            <a:srgbClr val="729FCF"/>
          </a:solidFill>
          <a:ln>
            <a:noFill/>
          </a:ln>
        </p:spPr>
        <p:style>
          <a:lnRef idx="0">
            <a:scrgbClr r="0" g="0" b="0"/>
          </a:lnRef>
          <a:fillRef idx="0">
            <a:scrgbClr r="0" g="0" b="0"/>
          </a:fillRef>
          <a:effectRef idx="0">
            <a:scrgbClr r="0" g="0" b="0"/>
          </a:effectRef>
          <a:fontRef idx="minor"/>
        </p:style>
      </p:sp>
      <p:sp>
        <p:nvSpPr>
          <p:cNvPr id="205" name="CustomShape 13"/>
          <p:cNvSpPr/>
          <p:nvPr/>
        </p:nvSpPr>
        <p:spPr>
          <a:xfrm>
            <a:off x="2251440" y="3395520"/>
            <a:ext cx="456840" cy="456840"/>
          </a:xfrm>
          <a:prstGeom prst="rect">
            <a:avLst/>
          </a:prstGeom>
          <a:solidFill>
            <a:srgbClr val="99CCFF"/>
          </a:solidFill>
          <a:ln>
            <a:noFill/>
          </a:ln>
        </p:spPr>
        <p:style>
          <a:lnRef idx="0">
            <a:scrgbClr r="0" g="0" b="0"/>
          </a:lnRef>
          <a:fillRef idx="0">
            <a:scrgbClr r="0" g="0" b="0"/>
          </a:fillRef>
          <a:effectRef idx="0">
            <a:scrgbClr r="0" g="0" b="0"/>
          </a:effectRef>
          <a:fontRef idx="minor"/>
        </p:style>
      </p:sp>
      <p:sp>
        <p:nvSpPr>
          <p:cNvPr id="206" name="CustomShape 14"/>
          <p:cNvSpPr/>
          <p:nvPr/>
        </p:nvSpPr>
        <p:spPr>
          <a:xfrm flipH="1" flipV="1">
            <a:off x="7222680" y="3394080"/>
            <a:ext cx="456840" cy="456840"/>
          </a:xfrm>
          <a:prstGeom prst="rect">
            <a:avLst/>
          </a:prstGeom>
          <a:solidFill>
            <a:srgbClr val="99CCFF"/>
          </a:solidFill>
          <a:ln>
            <a:noFill/>
          </a:ln>
        </p:spPr>
        <p:style>
          <a:lnRef idx="0">
            <a:scrgbClr r="0" g="0" b="0"/>
          </a:lnRef>
          <a:fillRef idx="0">
            <a:scrgbClr r="0" g="0" b="0"/>
          </a:fillRef>
          <a:effectRef idx="0">
            <a:scrgbClr r="0" g="0" b="0"/>
          </a:effectRef>
          <a:fontRef idx="minor"/>
        </p:style>
      </p:sp>
      <p:sp>
        <p:nvSpPr>
          <p:cNvPr id="207" name="Line 15"/>
          <p:cNvSpPr/>
          <p:nvPr/>
        </p:nvSpPr>
        <p:spPr>
          <a:xfrm>
            <a:off x="1162360" y="2738700"/>
            <a:ext cx="842400" cy="365760"/>
          </a:xfrm>
          <a:prstGeom prst="line">
            <a:avLst/>
          </a:prstGeom>
          <a:ln w="164520">
            <a:solidFill>
              <a:srgbClr val="66CC99"/>
            </a:solidFill>
            <a:round/>
          </a:ln>
        </p:spPr>
        <p:style>
          <a:lnRef idx="0">
            <a:scrgbClr r="0" g="0" b="0"/>
          </a:lnRef>
          <a:fillRef idx="0">
            <a:scrgbClr r="0" g="0" b="0"/>
          </a:fillRef>
          <a:effectRef idx="0">
            <a:scrgbClr r="0" g="0" b="0"/>
          </a:effectRef>
          <a:fontRef idx="minor"/>
        </p:style>
      </p:sp>
      <p:sp>
        <p:nvSpPr>
          <p:cNvPr id="208" name="Line 16"/>
          <p:cNvSpPr/>
          <p:nvPr/>
        </p:nvSpPr>
        <p:spPr>
          <a:xfrm>
            <a:off x="2003680" y="3104460"/>
            <a:ext cx="164520" cy="73080"/>
          </a:xfrm>
          <a:prstGeom prst="line">
            <a:avLst/>
          </a:prstGeom>
          <a:ln w="164520">
            <a:solidFill>
              <a:srgbClr val="999999"/>
            </a:solidFill>
            <a:round/>
          </a:ln>
        </p:spPr>
        <p:style>
          <a:lnRef idx="0">
            <a:scrgbClr r="0" g="0" b="0"/>
          </a:lnRef>
          <a:fillRef idx="0">
            <a:scrgbClr r="0" g="0" b="0"/>
          </a:fillRef>
          <a:effectRef idx="0">
            <a:scrgbClr r="0" g="0" b="0"/>
          </a:effectRef>
          <a:fontRef idx="minor"/>
        </p:style>
      </p:sp>
      <p:sp>
        <p:nvSpPr>
          <p:cNvPr id="209" name="Line 17"/>
          <p:cNvSpPr/>
          <p:nvPr/>
        </p:nvSpPr>
        <p:spPr>
          <a:xfrm flipH="1" flipV="1">
            <a:off x="7857240" y="4116780"/>
            <a:ext cx="969840" cy="437760"/>
          </a:xfrm>
          <a:prstGeom prst="line">
            <a:avLst/>
          </a:prstGeom>
          <a:ln w="164520">
            <a:solidFill>
              <a:srgbClr val="66CC99"/>
            </a:solidFill>
            <a:round/>
          </a:ln>
        </p:spPr>
        <p:style>
          <a:lnRef idx="0">
            <a:scrgbClr r="0" g="0" b="0"/>
          </a:lnRef>
          <a:fillRef idx="0">
            <a:scrgbClr r="0" g="0" b="0"/>
          </a:fillRef>
          <a:effectRef idx="0">
            <a:scrgbClr r="0" g="0" b="0"/>
          </a:effectRef>
          <a:fontRef idx="minor"/>
        </p:style>
      </p:sp>
      <p:sp>
        <p:nvSpPr>
          <p:cNvPr id="210" name="CustomShape 18"/>
          <p:cNvSpPr/>
          <p:nvPr/>
        </p:nvSpPr>
        <p:spPr>
          <a:xfrm>
            <a:off x="2251800" y="1559880"/>
            <a:ext cx="456840" cy="456840"/>
          </a:xfrm>
          <a:prstGeom prst="rect">
            <a:avLst/>
          </a:prstGeom>
          <a:solidFill>
            <a:srgbClr val="99CCFF"/>
          </a:solidFill>
          <a:ln>
            <a:noFill/>
          </a:ln>
        </p:spPr>
        <p:style>
          <a:lnRef idx="0">
            <a:scrgbClr r="0" g="0" b="0"/>
          </a:lnRef>
          <a:fillRef idx="0">
            <a:scrgbClr r="0" g="0" b="0"/>
          </a:fillRef>
          <a:effectRef idx="0">
            <a:scrgbClr r="0" g="0" b="0"/>
          </a:effectRef>
          <a:fontRef idx="minor"/>
        </p:style>
      </p:sp>
      <p:sp>
        <p:nvSpPr>
          <p:cNvPr id="211" name="CustomShape 19"/>
          <p:cNvSpPr/>
          <p:nvPr/>
        </p:nvSpPr>
        <p:spPr>
          <a:xfrm flipH="1" flipV="1">
            <a:off x="7223040" y="1558440"/>
            <a:ext cx="456840" cy="456840"/>
          </a:xfrm>
          <a:prstGeom prst="rect">
            <a:avLst/>
          </a:prstGeom>
          <a:solidFill>
            <a:srgbClr val="99CCFF"/>
          </a:solidFill>
          <a:ln>
            <a:noFill/>
          </a:ln>
        </p:spPr>
        <p:style>
          <a:lnRef idx="0">
            <a:scrgbClr r="0" g="0" b="0"/>
          </a:lnRef>
          <a:fillRef idx="0">
            <a:scrgbClr r="0" g="0" b="0"/>
          </a:fillRef>
          <a:effectRef idx="0">
            <a:scrgbClr r="0" g="0" b="0"/>
          </a:effectRef>
          <a:fontRef idx="minor"/>
        </p:style>
      </p:sp>
      <p:sp>
        <p:nvSpPr>
          <p:cNvPr id="212" name="CustomShape 20"/>
          <p:cNvSpPr/>
          <p:nvPr/>
        </p:nvSpPr>
        <p:spPr>
          <a:xfrm>
            <a:off x="1847160" y="958320"/>
            <a:ext cx="80676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rPr>
              <a:t>341-5'</a:t>
            </a:r>
            <a:endParaRPr lang="en-US" sz="1800" b="0" strike="noStrike" spc="-1">
              <a:latin typeface="Arial"/>
            </a:endParaRPr>
          </a:p>
        </p:txBody>
      </p:sp>
      <p:sp>
        <p:nvSpPr>
          <p:cNvPr id="213" name="CustomShape 21"/>
          <p:cNvSpPr/>
          <p:nvPr/>
        </p:nvSpPr>
        <p:spPr>
          <a:xfrm>
            <a:off x="7247160" y="958320"/>
            <a:ext cx="80676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rPr>
              <a:t>515-3'</a:t>
            </a:r>
            <a:endParaRPr lang="en-US" sz="1800" b="0" strike="noStrike" spc="-1">
              <a:latin typeface="Arial"/>
            </a:endParaRPr>
          </a:p>
        </p:txBody>
      </p:sp>
      <p:sp>
        <p:nvSpPr>
          <p:cNvPr id="214" name="Line 22"/>
          <p:cNvSpPr/>
          <p:nvPr/>
        </p:nvSpPr>
        <p:spPr>
          <a:xfrm>
            <a:off x="2251800" y="1304640"/>
            <a:ext cx="0" cy="73152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15" name="Line 23"/>
          <p:cNvSpPr/>
          <p:nvPr/>
        </p:nvSpPr>
        <p:spPr>
          <a:xfrm>
            <a:off x="7687800" y="1304640"/>
            <a:ext cx="0" cy="73152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16" name="Line 24"/>
          <p:cNvSpPr/>
          <p:nvPr/>
        </p:nvSpPr>
        <p:spPr>
          <a:xfrm>
            <a:off x="4937760" y="4278960"/>
            <a:ext cx="0" cy="6400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17" name="CustomShape 25"/>
          <p:cNvSpPr/>
          <p:nvPr/>
        </p:nvSpPr>
        <p:spPr>
          <a:xfrm>
            <a:off x="-4846320" y="6583680"/>
            <a:ext cx="456840" cy="456840"/>
          </a:xfrm>
          <a:prstGeom prst="rect">
            <a:avLst/>
          </a:prstGeom>
          <a:solidFill>
            <a:srgbClr val="99CCFF"/>
          </a:solidFill>
          <a:ln>
            <a:noFill/>
          </a:ln>
        </p:spPr>
        <p:style>
          <a:lnRef idx="0">
            <a:scrgbClr r="0" g="0" b="0"/>
          </a:lnRef>
          <a:fillRef idx="0">
            <a:scrgbClr r="0" g="0" b="0"/>
          </a:fillRef>
          <a:effectRef idx="0">
            <a:scrgbClr r="0" g="0" b="0"/>
          </a:effectRef>
          <a:fontRef idx="minor"/>
        </p:style>
      </p:sp>
      <p:sp>
        <p:nvSpPr>
          <p:cNvPr id="218" name="CustomShape 26"/>
          <p:cNvSpPr/>
          <p:nvPr/>
        </p:nvSpPr>
        <p:spPr>
          <a:xfrm>
            <a:off x="4450320" y="6765120"/>
            <a:ext cx="5629320" cy="60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300" b="0" strike="noStrike" spc="-1">
                <a:solidFill>
                  <a:srgbClr val="000000"/>
                </a:solidFill>
                <a:latin typeface="Arial"/>
              </a:rPr>
              <a:t>5'-</a:t>
            </a:r>
            <a:r>
              <a:rPr lang="en-US" sz="1300" b="0" strike="noStrike" spc="-1">
                <a:solidFill>
                  <a:srgbClr val="009900"/>
                </a:solidFill>
                <a:latin typeface="Arial"/>
              </a:rPr>
              <a:t>ACACTCTTTCCCTACACGACGCTCTTCCGATCT</a:t>
            </a:r>
            <a:r>
              <a:rPr lang="en-US" sz="1300" b="0" strike="noStrike" spc="-1">
                <a:solidFill>
                  <a:srgbClr val="000000"/>
                </a:solidFill>
                <a:latin typeface="Arial"/>
              </a:rPr>
              <a:t>-NNNN-</a:t>
            </a:r>
            <a:r>
              <a:rPr lang="en-US" sz="1300" b="0" strike="noStrike" spc="-1">
                <a:solidFill>
                  <a:srgbClr val="0000FF"/>
                </a:solidFill>
                <a:latin typeface="Arial"/>
              </a:rPr>
              <a:t>fwd_primer</a:t>
            </a:r>
            <a:r>
              <a:rPr lang="en-US" sz="1300" b="0" strike="noStrike" spc="-1">
                <a:solidFill>
                  <a:srgbClr val="000000"/>
                </a:solidFill>
                <a:latin typeface="Arial"/>
              </a:rPr>
              <a:t>-3'</a:t>
            </a:r>
            <a:endParaRPr lang="en-US" sz="1300" b="0" strike="noStrike" spc="-1">
              <a:latin typeface="Arial"/>
            </a:endParaRPr>
          </a:p>
          <a:p>
            <a:pPr>
              <a:lnSpc>
                <a:spcPct val="100000"/>
              </a:lnSpc>
            </a:pPr>
            <a:r>
              <a:rPr lang="en-US" sz="1300" b="0" strike="noStrike" spc="-1">
                <a:solidFill>
                  <a:srgbClr val="000000"/>
                </a:solidFill>
                <a:latin typeface="Arial"/>
              </a:rPr>
              <a:t>5'-</a:t>
            </a:r>
            <a:r>
              <a:rPr lang="en-US" sz="1300" b="0" strike="noStrike" spc="-1">
                <a:solidFill>
                  <a:srgbClr val="009900"/>
                </a:solidFill>
                <a:latin typeface="Arial"/>
              </a:rPr>
              <a:t>AGACGTGTGCTCTTCCGATCT-</a:t>
            </a:r>
            <a:r>
              <a:rPr lang="en-US" sz="1300" b="0" strike="noStrike" spc="-1">
                <a:solidFill>
                  <a:srgbClr val="0000FF"/>
                </a:solidFill>
                <a:latin typeface="Arial"/>
              </a:rPr>
              <a:t>rev_primer</a:t>
            </a:r>
            <a:r>
              <a:rPr lang="en-US" sz="1300" b="0" strike="noStrike" spc="-1">
                <a:solidFill>
                  <a:srgbClr val="000000"/>
                </a:solidFill>
                <a:latin typeface="Arial"/>
              </a:rPr>
              <a:t>-3'</a:t>
            </a:r>
            <a:endParaRPr lang="en-US" sz="1300" b="0" strike="noStrike" spc="-1">
              <a:latin typeface="Arial"/>
            </a:endParaRPr>
          </a:p>
        </p:txBody>
      </p:sp>
      <p:sp>
        <p:nvSpPr>
          <p:cNvPr id="219" name="Line 27"/>
          <p:cNvSpPr/>
          <p:nvPr/>
        </p:nvSpPr>
        <p:spPr>
          <a:xfrm>
            <a:off x="2707200" y="3224880"/>
            <a:ext cx="4973760" cy="19440"/>
          </a:xfrm>
          <a:prstGeom prst="line">
            <a:avLst/>
          </a:prstGeom>
          <a:ln w="146160">
            <a:solidFill>
              <a:srgbClr val="CFE7F5"/>
            </a:solidFill>
            <a:round/>
            <a:tailEnd type="triangle" w="med" len="med"/>
          </a:ln>
        </p:spPr>
        <p:style>
          <a:lnRef idx="0">
            <a:scrgbClr r="0" g="0" b="0"/>
          </a:lnRef>
          <a:fillRef idx="0">
            <a:scrgbClr r="0" g="0" b="0"/>
          </a:fillRef>
          <a:effectRef idx="0">
            <a:scrgbClr r="0" g="0" b="0"/>
          </a:effectRef>
          <a:fontRef idx="minor"/>
        </p:style>
      </p:sp>
      <p:sp>
        <p:nvSpPr>
          <p:cNvPr id="220" name="Line 28"/>
          <p:cNvSpPr/>
          <p:nvPr/>
        </p:nvSpPr>
        <p:spPr>
          <a:xfrm flipH="1">
            <a:off x="2286000" y="4067280"/>
            <a:ext cx="4937760" cy="0"/>
          </a:xfrm>
          <a:prstGeom prst="line">
            <a:avLst/>
          </a:prstGeom>
          <a:ln w="146160">
            <a:solidFill>
              <a:srgbClr val="CFE7F5"/>
            </a:solidFill>
            <a:round/>
            <a:tailEnd type="triangle" w="med" len="med"/>
          </a:ln>
        </p:spPr>
        <p:style>
          <a:lnRef idx="0">
            <a:scrgbClr r="0" g="0" b="0"/>
          </a:lnRef>
          <a:fillRef idx="0">
            <a:scrgbClr r="0" g="0" b="0"/>
          </a:fillRef>
          <a:effectRef idx="0">
            <a:scrgbClr r="0" g="0" b="0"/>
          </a:effectRef>
          <a:fontRef idx="minor"/>
        </p:style>
      </p:sp>
      <p:sp>
        <p:nvSpPr>
          <p:cNvPr id="221" name="CustomShape 29"/>
          <p:cNvSpPr/>
          <p:nvPr/>
        </p:nvSpPr>
        <p:spPr>
          <a:xfrm>
            <a:off x="2436460" y="3061440"/>
            <a:ext cx="2962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F</a:t>
            </a:r>
            <a:endParaRPr lang="en-US" sz="1500" b="0" strike="noStrike" spc="-1">
              <a:latin typeface="Arial"/>
            </a:endParaRPr>
          </a:p>
        </p:txBody>
      </p:sp>
      <p:sp>
        <p:nvSpPr>
          <p:cNvPr id="222" name="CustomShape 30"/>
          <p:cNvSpPr/>
          <p:nvPr/>
        </p:nvSpPr>
        <p:spPr>
          <a:xfrm>
            <a:off x="7165880" y="3912120"/>
            <a:ext cx="3175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dirty="0">
                <a:solidFill>
                  <a:srgbClr val="000000"/>
                </a:solidFill>
                <a:latin typeface="Arial"/>
              </a:rPr>
              <a:t>R</a:t>
            </a:r>
            <a:endParaRPr lang="en-US" sz="1500" b="0" strike="noStrike" spc="-1" dirty="0">
              <a:latin typeface="Arial"/>
            </a:endParaRPr>
          </a:p>
        </p:txBody>
      </p:sp>
      <p:sp>
        <p:nvSpPr>
          <p:cNvPr id="223" name="Line 31"/>
          <p:cNvSpPr/>
          <p:nvPr/>
        </p:nvSpPr>
        <p:spPr>
          <a:xfrm>
            <a:off x="0" y="6012720"/>
            <a:ext cx="10080000" cy="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24" name="CustomShape 32"/>
          <p:cNvSpPr/>
          <p:nvPr/>
        </p:nvSpPr>
        <p:spPr>
          <a:xfrm>
            <a:off x="2187360" y="6309360"/>
            <a:ext cx="1195560" cy="18252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225" name="CustomShape 33"/>
          <p:cNvSpPr/>
          <p:nvPr/>
        </p:nvSpPr>
        <p:spPr>
          <a:xfrm>
            <a:off x="1709280" y="6309360"/>
            <a:ext cx="477720" cy="18252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226" name="CustomShape 34"/>
          <p:cNvSpPr/>
          <p:nvPr/>
        </p:nvSpPr>
        <p:spPr>
          <a:xfrm flipH="1">
            <a:off x="272880" y="6309360"/>
            <a:ext cx="1434600" cy="182520"/>
          </a:xfrm>
          <a:prstGeom prst="rect">
            <a:avLst/>
          </a:prstGeom>
          <a:solidFill>
            <a:srgbClr val="66FF99"/>
          </a:solidFill>
          <a:ln>
            <a:noFill/>
          </a:ln>
        </p:spPr>
        <p:style>
          <a:lnRef idx="0">
            <a:scrgbClr r="0" g="0" b="0"/>
          </a:lnRef>
          <a:fillRef idx="0">
            <a:scrgbClr r="0" g="0" b="0"/>
          </a:fillRef>
          <a:effectRef idx="0">
            <a:scrgbClr r="0" g="0" b="0"/>
          </a:effectRef>
          <a:fontRef idx="minor"/>
        </p:style>
      </p:sp>
      <p:sp>
        <p:nvSpPr>
          <p:cNvPr id="227" name="CustomShape 35"/>
          <p:cNvSpPr/>
          <p:nvPr/>
        </p:nvSpPr>
        <p:spPr>
          <a:xfrm>
            <a:off x="2142000" y="6747120"/>
            <a:ext cx="2155320"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rPr>
              <a:t>PCR amplification primer</a:t>
            </a:r>
            <a:endParaRPr lang="en-US" sz="1400" b="0" strike="noStrike" spc="-1">
              <a:latin typeface="Arial"/>
            </a:endParaRPr>
          </a:p>
        </p:txBody>
      </p:sp>
      <p:sp>
        <p:nvSpPr>
          <p:cNvPr id="228" name="CustomShape 36"/>
          <p:cNvSpPr/>
          <p:nvPr/>
        </p:nvSpPr>
        <p:spPr>
          <a:xfrm>
            <a:off x="226800" y="6731280"/>
            <a:ext cx="1364400"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rPr>
              <a:t>tags / adapters</a:t>
            </a:r>
            <a:endParaRPr lang="en-US" sz="1400" b="0" strike="noStrike" spc="-1">
              <a:latin typeface="Arial"/>
            </a:endParaRPr>
          </a:p>
        </p:txBody>
      </p:sp>
      <p:sp>
        <p:nvSpPr>
          <p:cNvPr id="229" name="Line 37"/>
          <p:cNvSpPr/>
          <p:nvPr/>
        </p:nvSpPr>
        <p:spPr>
          <a:xfrm flipV="1">
            <a:off x="2854080" y="6525360"/>
            <a:ext cx="0" cy="2448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30" name="Line 38"/>
          <p:cNvSpPr/>
          <p:nvPr/>
        </p:nvSpPr>
        <p:spPr>
          <a:xfrm flipV="1">
            <a:off x="874080" y="6525720"/>
            <a:ext cx="0" cy="2448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31" name="CustomShape 39"/>
          <p:cNvSpPr/>
          <p:nvPr/>
        </p:nvSpPr>
        <p:spPr>
          <a:xfrm>
            <a:off x="2347560" y="5113800"/>
            <a:ext cx="2962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F</a:t>
            </a:r>
            <a:endParaRPr lang="en-US" sz="1500" b="0" strike="noStrike" spc="-1">
              <a:latin typeface="Arial"/>
            </a:endParaRPr>
          </a:p>
        </p:txBody>
      </p:sp>
      <p:sp>
        <p:nvSpPr>
          <p:cNvPr id="232" name="CustomShape 40"/>
          <p:cNvSpPr/>
          <p:nvPr/>
        </p:nvSpPr>
        <p:spPr>
          <a:xfrm>
            <a:off x="7509240" y="5136480"/>
            <a:ext cx="3175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R</a:t>
            </a:r>
            <a:endParaRPr lang="en-US" sz="1500" b="0" strike="noStrike" spc="-1">
              <a:latin typeface="Arial"/>
            </a:endParaRPr>
          </a:p>
        </p:txBody>
      </p:sp>
      <p:sp>
        <p:nvSpPr>
          <p:cNvPr id="233" name="CustomShape 41"/>
          <p:cNvSpPr/>
          <p:nvPr/>
        </p:nvSpPr>
        <p:spPr>
          <a:xfrm>
            <a:off x="1663560" y="511416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a1</a:t>
            </a:r>
            <a:endParaRPr lang="en-US" sz="1500" b="0" strike="noStrike" spc="-1">
              <a:latin typeface="Arial"/>
            </a:endParaRPr>
          </a:p>
        </p:txBody>
      </p:sp>
      <p:sp>
        <p:nvSpPr>
          <p:cNvPr id="234" name="CustomShape 42"/>
          <p:cNvSpPr/>
          <p:nvPr/>
        </p:nvSpPr>
        <p:spPr>
          <a:xfrm>
            <a:off x="7955280" y="512064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a2</a:t>
            </a:r>
            <a:endParaRPr lang="en-US" sz="1500" b="0" strike="noStrike" spc="-1">
              <a:latin typeface="Arial"/>
            </a:endParaRPr>
          </a:p>
        </p:txBody>
      </p:sp>
      <p:sp>
        <p:nvSpPr>
          <p:cNvPr id="235" name="TextShape 43"/>
          <p:cNvSpPr txBox="1"/>
          <p:nvPr/>
        </p:nvSpPr>
        <p:spPr>
          <a:xfrm>
            <a:off x="2236319" y="-87480"/>
            <a:ext cx="6606891" cy="819360"/>
          </a:xfrm>
          <a:prstGeom prst="rect">
            <a:avLst/>
          </a:prstGeom>
          <a:noFill/>
          <a:ln>
            <a:noFill/>
          </a:ln>
        </p:spPr>
        <p:txBody>
          <a:bodyPr lIns="90000" tIns="45000" rIns="90000" bIns="45000">
            <a:noAutofit/>
          </a:bodyPr>
          <a:lstStyle/>
          <a:p>
            <a:r>
              <a:rPr lang="en-US" sz="4800" b="0" strike="noStrike" spc="-1" dirty="0">
                <a:solidFill>
                  <a:schemeClr val="bg1"/>
                </a:solidFill>
                <a:latin typeface="BetecknaGS"/>
              </a:rPr>
              <a:t>Amplicon Sequencing p1</a:t>
            </a:r>
            <a:endParaRPr lang="en-US" sz="4800" b="0" strike="noStrike" spc="-1" dirty="0">
              <a:solidFill>
                <a:schemeClr val="bg1"/>
              </a:solidFill>
              <a:latin typeface="Arial"/>
            </a:endParaRPr>
          </a:p>
        </p:txBody>
      </p:sp>
      <p:sp>
        <p:nvSpPr>
          <p:cNvPr id="204" name="CustomShape 12"/>
          <p:cNvSpPr/>
          <p:nvPr/>
        </p:nvSpPr>
        <p:spPr>
          <a:xfrm>
            <a:off x="4328639" y="3477599"/>
            <a:ext cx="1868393" cy="7351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PCR target</a:t>
            </a:r>
            <a:endParaRPr lang="en-US" sz="1800" b="0" strike="noStrike" spc="-1" dirty="0">
              <a:latin typeface="Arial"/>
            </a:endParaRPr>
          </a:p>
        </p:txBody>
      </p:sp>
      <p:sp>
        <p:nvSpPr>
          <p:cNvPr id="46" name="CustomShape 32">
            <a:extLst>
              <a:ext uri="{FF2B5EF4-FFF2-40B4-BE49-F238E27FC236}">
                <a16:creationId xmlns:a16="http://schemas.microsoft.com/office/drawing/2014/main" id="{B1079633-2731-AC43-98D9-5025128CFAA4}"/>
              </a:ext>
            </a:extLst>
          </p:cNvPr>
          <p:cNvSpPr/>
          <p:nvPr/>
        </p:nvSpPr>
        <p:spPr>
          <a:xfrm>
            <a:off x="2129300" y="3085381"/>
            <a:ext cx="296279" cy="1589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48" name="Line 16">
            <a:extLst>
              <a:ext uri="{FF2B5EF4-FFF2-40B4-BE49-F238E27FC236}">
                <a16:creationId xmlns:a16="http://schemas.microsoft.com/office/drawing/2014/main" id="{7CB1488F-4A47-E14E-8AC5-A4BAE53547C1}"/>
              </a:ext>
            </a:extLst>
          </p:cNvPr>
          <p:cNvSpPr/>
          <p:nvPr/>
        </p:nvSpPr>
        <p:spPr>
          <a:xfrm>
            <a:off x="7729200" y="4062960"/>
            <a:ext cx="164520" cy="73080"/>
          </a:xfrm>
          <a:prstGeom prst="line">
            <a:avLst/>
          </a:prstGeom>
          <a:ln w="164520">
            <a:solidFill>
              <a:srgbClr val="999999"/>
            </a:solidFill>
            <a:round/>
          </a:ln>
        </p:spPr>
        <p:style>
          <a:lnRef idx="0">
            <a:scrgbClr r="0" g="0" b="0"/>
          </a:lnRef>
          <a:fillRef idx="0">
            <a:scrgbClr r="0" g="0" b="0"/>
          </a:fillRef>
          <a:effectRef idx="0">
            <a:scrgbClr r="0" g="0" b="0"/>
          </a:effectRef>
          <a:fontRef idx="minor"/>
        </p:style>
      </p:sp>
      <p:sp>
        <p:nvSpPr>
          <p:cNvPr id="47" name="CustomShape 32">
            <a:extLst>
              <a:ext uri="{FF2B5EF4-FFF2-40B4-BE49-F238E27FC236}">
                <a16:creationId xmlns:a16="http://schemas.microsoft.com/office/drawing/2014/main" id="{BC464125-36BB-3A4A-AB7A-2B13385EF5C5}"/>
              </a:ext>
            </a:extLst>
          </p:cNvPr>
          <p:cNvSpPr/>
          <p:nvPr/>
        </p:nvSpPr>
        <p:spPr>
          <a:xfrm>
            <a:off x="7466346" y="4000139"/>
            <a:ext cx="296279" cy="158940"/>
          </a:xfrm>
          <a:prstGeom prst="rect">
            <a:avLst/>
          </a:prstGeom>
          <a:solidFill>
            <a:srgbClr val="6666FF"/>
          </a:solidFill>
          <a:ln>
            <a:noFill/>
          </a:ln>
        </p:spPr>
        <p:style>
          <a:lnRef idx="0">
            <a:scrgbClr r="0" g="0" b="0"/>
          </a:lnRef>
          <a:fillRef idx="0">
            <a:scrgbClr r="0" g="0" b="0"/>
          </a:fillRef>
          <a:effectRef idx="0">
            <a:scrgbClr r="0" g="0" b="0"/>
          </a:effectRef>
          <a:fontRef idx="minor"/>
        </p:style>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B6398BB9-198F-1C46-B9B6-93FACB3B6304}"/>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36" name="CustomShape 1"/>
          <p:cNvSpPr/>
          <p:nvPr/>
        </p:nvSpPr>
        <p:spPr>
          <a:xfrm>
            <a:off x="473040" y="3440880"/>
            <a:ext cx="907128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237" name="CustomShape 2"/>
          <p:cNvSpPr/>
          <p:nvPr/>
        </p:nvSpPr>
        <p:spPr>
          <a:xfrm>
            <a:off x="2286000" y="344088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238" name="CustomShape 3"/>
          <p:cNvSpPr/>
          <p:nvPr/>
        </p:nvSpPr>
        <p:spPr>
          <a:xfrm>
            <a:off x="2103120" y="3440880"/>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239" name="CustomShape 4"/>
          <p:cNvSpPr/>
          <p:nvPr/>
        </p:nvSpPr>
        <p:spPr>
          <a:xfrm flipH="1">
            <a:off x="1553040" y="344088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240" name="CustomShape 5"/>
          <p:cNvSpPr/>
          <p:nvPr/>
        </p:nvSpPr>
        <p:spPr>
          <a:xfrm flipH="1">
            <a:off x="1004400" y="344088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241" name="CustomShape 6"/>
          <p:cNvSpPr/>
          <p:nvPr/>
        </p:nvSpPr>
        <p:spPr>
          <a:xfrm flipH="1">
            <a:off x="455760" y="344088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242" name="CustomShape 7"/>
          <p:cNvSpPr/>
          <p:nvPr/>
        </p:nvSpPr>
        <p:spPr>
          <a:xfrm flipH="1" flipV="1">
            <a:off x="7437240" y="343944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243" name="CustomShape 8"/>
          <p:cNvSpPr/>
          <p:nvPr/>
        </p:nvSpPr>
        <p:spPr>
          <a:xfrm flipV="1">
            <a:off x="7898760" y="343944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244" name="CustomShape 9"/>
          <p:cNvSpPr/>
          <p:nvPr/>
        </p:nvSpPr>
        <p:spPr>
          <a:xfrm flipV="1">
            <a:off x="8447400" y="343944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245" name="CustomShape 10"/>
          <p:cNvSpPr/>
          <p:nvPr/>
        </p:nvSpPr>
        <p:spPr>
          <a:xfrm flipV="1">
            <a:off x="8996040" y="343944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246" name="CustomShape 11"/>
          <p:cNvSpPr/>
          <p:nvPr/>
        </p:nvSpPr>
        <p:spPr>
          <a:xfrm>
            <a:off x="4302720" y="3496320"/>
            <a:ext cx="198216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a:t>
            </a:r>
            <a:endParaRPr lang="en-US" sz="1800" b="0" strike="noStrike" spc="-1" dirty="0">
              <a:latin typeface="Arial"/>
            </a:endParaRPr>
          </a:p>
        </p:txBody>
      </p:sp>
      <p:sp>
        <p:nvSpPr>
          <p:cNvPr id="247" name="Line 12"/>
          <p:cNvSpPr/>
          <p:nvPr/>
        </p:nvSpPr>
        <p:spPr>
          <a:xfrm>
            <a:off x="4972680" y="2708640"/>
            <a:ext cx="0" cy="6400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48" name="CustomShape 13"/>
          <p:cNvSpPr/>
          <p:nvPr/>
        </p:nvSpPr>
        <p:spPr>
          <a:xfrm>
            <a:off x="1589400" y="1823400"/>
            <a:ext cx="689256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249" name="CustomShape 14"/>
          <p:cNvSpPr/>
          <p:nvPr/>
        </p:nvSpPr>
        <p:spPr>
          <a:xfrm>
            <a:off x="2320920" y="182340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250" name="CustomShape 15"/>
          <p:cNvSpPr/>
          <p:nvPr/>
        </p:nvSpPr>
        <p:spPr>
          <a:xfrm>
            <a:off x="2138040" y="1823400"/>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251" name="CustomShape 16"/>
          <p:cNvSpPr/>
          <p:nvPr/>
        </p:nvSpPr>
        <p:spPr>
          <a:xfrm flipH="1" flipV="1">
            <a:off x="7472160" y="182196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252" name="CustomShape 17"/>
          <p:cNvSpPr/>
          <p:nvPr/>
        </p:nvSpPr>
        <p:spPr>
          <a:xfrm flipV="1">
            <a:off x="7933680" y="182196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253" name="CustomShape 18"/>
          <p:cNvSpPr/>
          <p:nvPr/>
        </p:nvSpPr>
        <p:spPr>
          <a:xfrm flipH="1">
            <a:off x="1587960" y="182340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254" name="CustomShape 19"/>
          <p:cNvSpPr/>
          <p:nvPr/>
        </p:nvSpPr>
        <p:spPr>
          <a:xfrm>
            <a:off x="4307040" y="1894680"/>
            <a:ext cx="2045634"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a:t>
            </a:r>
            <a:endParaRPr lang="en-US" sz="1800" b="0" strike="noStrike" spc="-1" dirty="0">
              <a:latin typeface="Arial"/>
            </a:endParaRPr>
          </a:p>
        </p:txBody>
      </p:sp>
      <p:sp>
        <p:nvSpPr>
          <p:cNvPr id="255" name="Line 20"/>
          <p:cNvSpPr/>
          <p:nvPr/>
        </p:nvSpPr>
        <p:spPr>
          <a:xfrm flipH="1" flipV="1">
            <a:off x="8388000" y="2464560"/>
            <a:ext cx="969840" cy="437760"/>
          </a:xfrm>
          <a:prstGeom prst="line">
            <a:avLst/>
          </a:prstGeom>
          <a:ln w="164520">
            <a:solidFill>
              <a:srgbClr val="FF9999"/>
            </a:solidFill>
            <a:round/>
          </a:ln>
        </p:spPr>
        <p:style>
          <a:lnRef idx="0">
            <a:scrgbClr r="0" g="0" b="0"/>
          </a:lnRef>
          <a:fillRef idx="0">
            <a:scrgbClr r="0" g="0" b="0"/>
          </a:fillRef>
          <a:effectRef idx="0">
            <a:scrgbClr r="0" g="0" b="0"/>
          </a:effectRef>
          <a:fontRef idx="minor"/>
        </p:style>
      </p:sp>
      <p:sp>
        <p:nvSpPr>
          <p:cNvPr id="256" name="Line 21"/>
          <p:cNvSpPr/>
          <p:nvPr/>
        </p:nvSpPr>
        <p:spPr>
          <a:xfrm flipH="1" flipV="1">
            <a:off x="8388000" y="2464560"/>
            <a:ext cx="608040" cy="273240"/>
          </a:xfrm>
          <a:prstGeom prst="line">
            <a:avLst/>
          </a:prstGeom>
          <a:ln w="164520">
            <a:solidFill>
              <a:srgbClr val="FFFF99"/>
            </a:solidFill>
            <a:round/>
          </a:ln>
        </p:spPr>
        <p:style>
          <a:lnRef idx="0">
            <a:scrgbClr r="0" g="0" b="0"/>
          </a:lnRef>
          <a:fillRef idx="0">
            <a:scrgbClr r="0" g="0" b="0"/>
          </a:fillRef>
          <a:effectRef idx="0">
            <a:scrgbClr r="0" g="0" b="0"/>
          </a:effectRef>
          <a:fontRef idx="minor"/>
        </p:style>
      </p:sp>
      <p:sp>
        <p:nvSpPr>
          <p:cNvPr id="257" name="Line 22"/>
          <p:cNvSpPr/>
          <p:nvPr/>
        </p:nvSpPr>
        <p:spPr>
          <a:xfrm>
            <a:off x="675000" y="1218240"/>
            <a:ext cx="969840" cy="437760"/>
          </a:xfrm>
          <a:prstGeom prst="line">
            <a:avLst/>
          </a:prstGeom>
          <a:ln w="164520">
            <a:solidFill>
              <a:srgbClr val="FF9999"/>
            </a:solidFill>
            <a:round/>
          </a:ln>
        </p:spPr>
        <p:style>
          <a:lnRef idx="0">
            <a:scrgbClr r="0" g="0" b="0"/>
          </a:lnRef>
          <a:fillRef idx="0">
            <a:scrgbClr r="0" g="0" b="0"/>
          </a:fillRef>
          <a:effectRef idx="0">
            <a:scrgbClr r="0" g="0" b="0"/>
          </a:effectRef>
          <a:fontRef idx="minor"/>
        </p:style>
      </p:sp>
      <p:sp>
        <p:nvSpPr>
          <p:cNvPr id="258" name="Line 23"/>
          <p:cNvSpPr/>
          <p:nvPr/>
        </p:nvSpPr>
        <p:spPr>
          <a:xfrm>
            <a:off x="1036800" y="1382760"/>
            <a:ext cx="608040" cy="273240"/>
          </a:xfrm>
          <a:prstGeom prst="line">
            <a:avLst/>
          </a:prstGeom>
          <a:ln w="164520">
            <a:solidFill>
              <a:srgbClr val="FFFF99"/>
            </a:solidFill>
            <a:round/>
          </a:ln>
        </p:spPr>
        <p:style>
          <a:lnRef idx="0">
            <a:scrgbClr r="0" g="0" b="0"/>
          </a:lnRef>
          <a:fillRef idx="0">
            <a:scrgbClr r="0" g="0" b="0"/>
          </a:fillRef>
          <a:effectRef idx="0">
            <a:scrgbClr r="0" g="0" b="0"/>
          </a:effectRef>
          <a:fontRef idx="minor"/>
        </p:style>
      </p:sp>
      <p:sp>
        <p:nvSpPr>
          <p:cNvPr id="259" name="CustomShape 24"/>
          <p:cNvSpPr/>
          <p:nvPr/>
        </p:nvSpPr>
        <p:spPr>
          <a:xfrm>
            <a:off x="2364840" y="1886760"/>
            <a:ext cx="2962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F</a:t>
            </a:r>
            <a:endParaRPr lang="en-US" sz="1500" b="0" strike="noStrike" spc="-1">
              <a:latin typeface="Arial"/>
            </a:endParaRPr>
          </a:p>
        </p:txBody>
      </p:sp>
      <p:sp>
        <p:nvSpPr>
          <p:cNvPr id="260" name="CustomShape 25"/>
          <p:cNvSpPr/>
          <p:nvPr/>
        </p:nvSpPr>
        <p:spPr>
          <a:xfrm>
            <a:off x="1680840" y="188712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a1</a:t>
            </a:r>
            <a:endParaRPr lang="en-US" sz="1500" b="0" strike="noStrike" spc="-1">
              <a:latin typeface="Arial"/>
            </a:endParaRPr>
          </a:p>
        </p:txBody>
      </p:sp>
      <p:sp>
        <p:nvSpPr>
          <p:cNvPr id="261" name="CustomShape 26"/>
          <p:cNvSpPr/>
          <p:nvPr/>
        </p:nvSpPr>
        <p:spPr>
          <a:xfrm>
            <a:off x="7558560" y="1930680"/>
            <a:ext cx="3175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R</a:t>
            </a:r>
            <a:endParaRPr lang="en-US" sz="1500" b="0" strike="noStrike" spc="-1">
              <a:latin typeface="Arial"/>
            </a:endParaRPr>
          </a:p>
        </p:txBody>
      </p:sp>
      <p:sp>
        <p:nvSpPr>
          <p:cNvPr id="262" name="CustomShape 27"/>
          <p:cNvSpPr/>
          <p:nvPr/>
        </p:nvSpPr>
        <p:spPr>
          <a:xfrm>
            <a:off x="8004600" y="191484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b2</a:t>
            </a:r>
            <a:endParaRPr lang="en-US" sz="1500" b="0" strike="noStrike" spc="-1">
              <a:latin typeface="Arial"/>
            </a:endParaRPr>
          </a:p>
        </p:txBody>
      </p:sp>
      <p:sp>
        <p:nvSpPr>
          <p:cNvPr id="263" name="Line 28"/>
          <p:cNvSpPr/>
          <p:nvPr/>
        </p:nvSpPr>
        <p:spPr>
          <a:xfrm flipV="1">
            <a:off x="2102040" y="1640520"/>
            <a:ext cx="6345360" cy="16560"/>
          </a:xfrm>
          <a:prstGeom prst="line">
            <a:avLst/>
          </a:prstGeom>
          <a:ln w="146160">
            <a:solidFill>
              <a:srgbClr val="99FFCC"/>
            </a:solidFill>
            <a:round/>
            <a:tailEnd type="triangle" w="med" len="med"/>
          </a:ln>
        </p:spPr>
        <p:style>
          <a:lnRef idx="0">
            <a:scrgbClr r="0" g="0" b="0"/>
          </a:lnRef>
          <a:fillRef idx="0">
            <a:scrgbClr r="0" g="0" b="0"/>
          </a:fillRef>
          <a:effectRef idx="0">
            <a:scrgbClr r="0" g="0" b="0"/>
          </a:effectRef>
          <a:fontRef idx="minor"/>
        </p:style>
      </p:sp>
      <p:sp>
        <p:nvSpPr>
          <p:cNvPr id="264" name="Line 29"/>
          <p:cNvSpPr/>
          <p:nvPr/>
        </p:nvSpPr>
        <p:spPr>
          <a:xfrm flipH="1">
            <a:off x="1589400" y="2583800"/>
            <a:ext cx="6341400" cy="0"/>
          </a:xfrm>
          <a:prstGeom prst="line">
            <a:avLst/>
          </a:prstGeom>
          <a:ln w="146160">
            <a:solidFill>
              <a:srgbClr val="99FFCC"/>
            </a:solidFill>
            <a:round/>
            <a:tailEnd type="triangle" w="med" len="med"/>
          </a:ln>
        </p:spPr>
        <p:style>
          <a:lnRef idx="0">
            <a:scrgbClr r="0" g="0" b="0"/>
          </a:lnRef>
          <a:fillRef idx="0">
            <a:scrgbClr r="0" g="0" b="0"/>
          </a:fillRef>
          <a:effectRef idx="0">
            <a:scrgbClr r="0" g="0" b="0"/>
          </a:effectRef>
          <a:fontRef idx="minor"/>
        </p:style>
      </p:sp>
      <p:sp>
        <p:nvSpPr>
          <p:cNvPr id="265" name="CustomShape 30"/>
          <p:cNvSpPr/>
          <p:nvPr/>
        </p:nvSpPr>
        <p:spPr>
          <a:xfrm flipH="1">
            <a:off x="5323320" y="6847920"/>
            <a:ext cx="1434600" cy="182520"/>
          </a:xfrm>
          <a:prstGeom prst="rect">
            <a:avLst/>
          </a:prstGeom>
          <a:solidFill>
            <a:srgbClr val="66FF99"/>
          </a:solidFill>
          <a:ln>
            <a:noFill/>
          </a:ln>
        </p:spPr>
        <p:style>
          <a:lnRef idx="0">
            <a:scrgbClr r="0" g="0" b="0"/>
          </a:lnRef>
          <a:fillRef idx="0">
            <a:scrgbClr r="0" g="0" b="0"/>
          </a:fillRef>
          <a:effectRef idx="0">
            <a:scrgbClr r="0" g="0" b="0"/>
          </a:effectRef>
          <a:fontRef idx="minor"/>
        </p:style>
      </p:sp>
      <p:sp>
        <p:nvSpPr>
          <p:cNvPr id="266" name="CustomShape 31"/>
          <p:cNvSpPr/>
          <p:nvPr/>
        </p:nvSpPr>
        <p:spPr>
          <a:xfrm>
            <a:off x="5313240" y="7269840"/>
            <a:ext cx="1910160"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rPr>
              <a:t>tags / read primer site</a:t>
            </a:r>
            <a:endParaRPr lang="en-US" sz="1400" b="0" strike="noStrike" spc="-1">
              <a:latin typeface="Arial"/>
            </a:endParaRPr>
          </a:p>
        </p:txBody>
      </p:sp>
      <p:sp>
        <p:nvSpPr>
          <p:cNvPr id="267" name="Line 32"/>
          <p:cNvSpPr/>
          <p:nvPr/>
        </p:nvSpPr>
        <p:spPr>
          <a:xfrm flipV="1">
            <a:off x="5924520" y="7064280"/>
            <a:ext cx="0" cy="2448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68" name="CustomShape 33"/>
          <p:cNvSpPr/>
          <p:nvPr/>
        </p:nvSpPr>
        <p:spPr>
          <a:xfrm>
            <a:off x="4227480" y="6847920"/>
            <a:ext cx="1096920" cy="18252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269" name="CustomShape 34"/>
          <p:cNvSpPr/>
          <p:nvPr/>
        </p:nvSpPr>
        <p:spPr>
          <a:xfrm flipH="1">
            <a:off x="2854440" y="6847920"/>
            <a:ext cx="1371240" cy="18252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270" name="CustomShape 35"/>
          <p:cNvSpPr/>
          <p:nvPr/>
        </p:nvSpPr>
        <p:spPr>
          <a:xfrm>
            <a:off x="1677600" y="7269840"/>
            <a:ext cx="2589840"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rPr>
              <a:t>Paired-End sequencing primer</a:t>
            </a:r>
            <a:endParaRPr lang="en-US" sz="1400" b="0" strike="noStrike" spc="-1">
              <a:latin typeface="Arial"/>
            </a:endParaRPr>
          </a:p>
        </p:txBody>
      </p:sp>
      <p:sp>
        <p:nvSpPr>
          <p:cNvPr id="271" name="CustomShape 36"/>
          <p:cNvSpPr/>
          <p:nvPr/>
        </p:nvSpPr>
        <p:spPr>
          <a:xfrm>
            <a:off x="3715200" y="6299280"/>
            <a:ext cx="2088360"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rPr>
              <a:t>Barcodes/Indexes Read</a:t>
            </a:r>
            <a:endParaRPr lang="en-US" sz="1400" b="0" strike="noStrike" spc="-1">
              <a:latin typeface="Arial"/>
            </a:endParaRPr>
          </a:p>
        </p:txBody>
      </p:sp>
      <p:sp>
        <p:nvSpPr>
          <p:cNvPr id="272" name="Line 37"/>
          <p:cNvSpPr/>
          <p:nvPr/>
        </p:nvSpPr>
        <p:spPr>
          <a:xfrm flipV="1">
            <a:off x="3512520" y="7064640"/>
            <a:ext cx="0" cy="2448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73" name="Line 38"/>
          <p:cNvSpPr/>
          <p:nvPr/>
        </p:nvSpPr>
        <p:spPr>
          <a:xfrm>
            <a:off x="4772520" y="6560640"/>
            <a:ext cx="0" cy="2448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74" name="CustomShape 39"/>
          <p:cNvSpPr/>
          <p:nvPr/>
        </p:nvSpPr>
        <p:spPr>
          <a:xfrm>
            <a:off x="2334600" y="3511440"/>
            <a:ext cx="2962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F</a:t>
            </a:r>
            <a:endParaRPr lang="en-US" sz="1500" b="0" strike="noStrike" spc="-1">
              <a:latin typeface="Arial"/>
            </a:endParaRPr>
          </a:p>
        </p:txBody>
      </p:sp>
      <p:sp>
        <p:nvSpPr>
          <p:cNvPr id="275" name="CustomShape 40"/>
          <p:cNvSpPr/>
          <p:nvPr/>
        </p:nvSpPr>
        <p:spPr>
          <a:xfrm>
            <a:off x="1650600" y="351180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a1</a:t>
            </a:r>
            <a:endParaRPr lang="en-US" sz="1500" b="0" strike="noStrike" spc="-1">
              <a:latin typeface="Arial"/>
            </a:endParaRPr>
          </a:p>
        </p:txBody>
      </p:sp>
      <p:sp>
        <p:nvSpPr>
          <p:cNvPr id="276" name="CustomShape 41"/>
          <p:cNvSpPr/>
          <p:nvPr/>
        </p:nvSpPr>
        <p:spPr>
          <a:xfrm>
            <a:off x="7486920" y="3519000"/>
            <a:ext cx="3175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R</a:t>
            </a:r>
            <a:endParaRPr lang="en-US" sz="1500" b="0" strike="noStrike" spc="-1">
              <a:latin typeface="Arial"/>
            </a:endParaRPr>
          </a:p>
        </p:txBody>
      </p:sp>
      <p:sp>
        <p:nvSpPr>
          <p:cNvPr id="277" name="CustomShape 42"/>
          <p:cNvSpPr/>
          <p:nvPr/>
        </p:nvSpPr>
        <p:spPr>
          <a:xfrm>
            <a:off x="7968960" y="350316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b2</a:t>
            </a:r>
            <a:endParaRPr lang="en-US" sz="1500" b="0" strike="noStrike" spc="-1">
              <a:latin typeface="Arial"/>
            </a:endParaRPr>
          </a:p>
        </p:txBody>
      </p:sp>
      <p:sp>
        <p:nvSpPr>
          <p:cNvPr id="278" name="CustomShape 43"/>
          <p:cNvSpPr/>
          <p:nvPr/>
        </p:nvSpPr>
        <p:spPr>
          <a:xfrm>
            <a:off x="8602920" y="351900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i2</a:t>
            </a:r>
            <a:endParaRPr lang="en-US" sz="1500" b="0" strike="noStrike" spc="-1">
              <a:latin typeface="Arial"/>
            </a:endParaRPr>
          </a:p>
        </p:txBody>
      </p:sp>
      <p:sp>
        <p:nvSpPr>
          <p:cNvPr id="279" name="CustomShape 44"/>
          <p:cNvSpPr/>
          <p:nvPr/>
        </p:nvSpPr>
        <p:spPr>
          <a:xfrm>
            <a:off x="9048960" y="350316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P7</a:t>
            </a:r>
            <a:endParaRPr lang="en-US" sz="1500" b="0" strike="noStrike" spc="-1">
              <a:latin typeface="Arial"/>
            </a:endParaRPr>
          </a:p>
        </p:txBody>
      </p:sp>
      <p:sp>
        <p:nvSpPr>
          <p:cNvPr id="280" name="CustomShape 45"/>
          <p:cNvSpPr/>
          <p:nvPr/>
        </p:nvSpPr>
        <p:spPr>
          <a:xfrm>
            <a:off x="1076400" y="351144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i1</a:t>
            </a:r>
            <a:endParaRPr lang="en-US" sz="1500" b="0" strike="noStrike" spc="-1">
              <a:latin typeface="Arial"/>
            </a:endParaRPr>
          </a:p>
        </p:txBody>
      </p:sp>
      <p:sp>
        <p:nvSpPr>
          <p:cNvPr id="281" name="CustomShape 46"/>
          <p:cNvSpPr/>
          <p:nvPr/>
        </p:nvSpPr>
        <p:spPr>
          <a:xfrm>
            <a:off x="535320" y="351144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P5</a:t>
            </a:r>
            <a:endParaRPr lang="en-US" sz="1500" b="0" strike="noStrike" spc="-1">
              <a:latin typeface="Arial"/>
            </a:endParaRPr>
          </a:p>
        </p:txBody>
      </p:sp>
      <p:sp>
        <p:nvSpPr>
          <p:cNvPr id="282" name="Line 47"/>
          <p:cNvSpPr/>
          <p:nvPr/>
        </p:nvSpPr>
        <p:spPr>
          <a:xfrm>
            <a:off x="4972680" y="4040640"/>
            <a:ext cx="0" cy="6400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83" name="CustomShape 48"/>
          <p:cNvSpPr/>
          <p:nvPr/>
        </p:nvSpPr>
        <p:spPr>
          <a:xfrm>
            <a:off x="473400" y="5096880"/>
            <a:ext cx="907128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284" name="CustomShape 49"/>
          <p:cNvSpPr/>
          <p:nvPr/>
        </p:nvSpPr>
        <p:spPr>
          <a:xfrm>
            <a:off x="2286360" y="509688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285" name="CustomShape 50"/>
          <p:cNvSpPr/>
          <p:nvPr/>
        </p:nvSpPr>
        <p:spPr>
          <a:xfrm>
            <a:off x="2103480" y="5096880"/>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286" name="CustomShape 51"/>
          <p:cNvSpPr/>
          <p:nvPr/>
        </p:nvSpPr>
        <p:spPr>
          <a:xfrm flipH="1">
            <a:off x="1553400" y="509688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287" name="CustomShape 52"/>
          <p:cNvSpPr/>
          <p:nvPr/>
        </p:nvSpPr>
        <p:spPr>
          <a:xfrm flipH="1">
            <a:off x="1004760" y="509688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288" name="CustomShape 53"/>
          <p:cNvSpPr/>
          <p:nvPr/>
        </p:nvSpPr>
        <p:spPr>
          <a:xfrm flipH="1">
            <a:off x="456120" y="509688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289" name="CustomShape 54"/>
          <p:cNvSpPr/>
          <p:nvPr/>
        </p:nvSpPr>
        <p:spPr>
          <a:xfrm flipH="1" flipV="1">
            <a:off x="7437600" y="509544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290" name="CustomShape 55"/>
          <p:cNvSpPr/>
          <p:nvPr/>
        </p:nvSpPr>
        <p:spPr>
          <a:xfrm flipV="1">
            <a:off x="7899120" y="509544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291" name="CustomShape 56"/>
          <p:cNvSpPr/>
          <p:nvPr/>
        </p:nvSpPr>
        <p:spPr>
          <a:xfrm flipV="1">
            <a:off x="8447760" y="509544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292" name="CustomShape 57"/>
          <p:cNvSpPr/>
          <p:nvPr/>
        </p:nvSpPr>
        <p:spPr>
          <a:xfrm flipV="1">
            <a:off x="8996400" y="509544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293" name="CustomShape 58"/>
          <p:cNvSpPr/>
          <p:nvPr/>
        </p:nvSpPr>
        <p:spPr>
          <a:xfrm>
            <a:off x="4303080" y="5152320"/>
            <a:ext cx="156096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a:t>
            </a:r>
            <a:endParaRPr lang="en-US" sz="1800" b="0" strike="noStrike" spc="-1" dirty="0">
              <a:latin typeface="Arial"/>
            </a:endParaRPr>
          </a:p>
        </p:txBody>
      </p:sp>
      <p:sp>
        <p:nvSpPr>
          <p:cNvPr id="294" name="CustomShape 59"/>
          <p:cNvSpPr/>
          <p:nvPr/>
        </p:nvSpPr>
        <p:spPr>
          <a:xfrm>
            <a:off x="2334960" y="5167440"/>
            <a:ext cx="2962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F</a:t>
            </a:r>
            <a:endParaRPr lang="en-US" sz="1500" b="0" strike="noStrike" spc="-1">
              <a:latin typeface="Arial"/>
            </a:endParaRPr>
          </a:p>
        </p:txBody>
      </p:sp>
      <p:sp>
        <p:nvSpPr>
          <p:cNvPr id="295" name="CustomShape 60"/>
          <p:cNvSpPr/>
          <p:nvPr/>
        </p:nvSpPr>
        <p:spPr>
          <a:xfrm>
            <a:off x="1650960" y="516780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a1</a:t>
            </a:r>
            <a:endParaRPr lang="en-US" sz="1500" b="0" strike="noStrike" spc="-1">
              <a:latin typeface="Arial"/>
            </a:endParaRPr>
          </a:p>
        </p:txBody>
      </p:sp>
      <p:sp>
        <p:nvSpPr>
          <p:cNvPr id="296" name="CustomShape 61"/>
          <p:cNvSpPr/>
          <p:nvPr/>
        </p:nvSpPr>
        <p:spPr>
          <a:xfrm>
            <a:off x="7487280" y="5175000"/>
            <a:ext cx="3175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R</a:t>
            </a:r>
            <a:endParaRPr lang="en-US" sz="1500" b="0" strike="noStrike" spc="-1">
              <a:latin typeface="Arial"/>
            </a:endParaRPr>
          </a:p>
        </p:txBody>
      </p:sp>
      <p:sp>
        <p:nvSpPr>
          <p:cNvPr id="297" name="CustomShape 62"/>
          <p:cNvSpPr/>
          <p:nvPr/>
        </p:nvSpPr>
        <p:spPr>
          <a:xfrm>
            <a:off x="7969320" y="515916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b2</a:t>
            </a:r>
            <a:endParaRPr lang="en-US" sz="1500" b="0" strike="noStrike" spc="-1">
              <a:latin typeface="Arial"/>
            </a:endParaRPr>
          </a:p>
        </p:txBody>
      </p:sp>
      <p:sp>
        <p:nvSpPr>
          <p:cNvPr id="298" name="CustomShape 63"/>
          <p:cNvSpPr/>
          <p:nvPr/>
        </p:nvSpPr>
        <p:spPr>
          <a:xfrm>
            <a:off x="8603280" y="517500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i2</a:t>
            </a:r>
            <a:endParaRPr lang="en-US" sz="1500" b="0" strike="noStrike" spc="-1">
              <a:latin typeface="Arial"/>
            </a:endParaRPr>
          </a:p>
        </p:txBody>
      </p:sp>
      <p:sp>
        <p:nvSpPr>
          <p:cNvPr id="299" name="CustomShape 64"/>
          <p:cNvSpPr/>
          <p:nvPr/>
        </p:nvSpPr>
        <p:spPr>
          <a:xfrm>
            <a:off x="9049320" y="515916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P7</a:t>
            </a:r>
            <a:endParaRPr lang="en-US" sz="1500" b="0" strike="noStrike" spc="-1">
              <a:latin typeface="Arial"/>
            </a:endParaRPr>
          </a:p>
        </p:txBody>
      </p:sp>
      <p:sp>
        <p:nvSpPr>
          <p:cNvPr id="300" name="CustomShape 65"/>
          <p:cNvSpPr/>
          <p:nvPr/>
        </p:nvSpPr>
        <p:spPr>
          <a:xfrm>
            <a:off x="1076760" y="516744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i1</a:t>
            </a:r>
            <a:endParaRPr lang="en-US" sz="1500" b="0" strike="noStrike" spc="-1">
              <a:latin typeface="Arial"/>
            </a:endParaRPr>
          </a:p>
        </p:txBody>
      </p:sp>
      <p:sp>
        <p:nvSpPr>
          <p:cNvPr id="301" name="CustomShape 66"/>
          <p:cNvSpPr/>
          <p:nvPr/>
        </p:nvSpPr>
        <p:spPr>
          <a:xfrm>
            <a:off x="535680" y="516744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P5</a:t>
            </a:r>
            <a:endParaRPr lang="en-US" sz="1500" b="0" strike="noStrike" spc="-1">
              <a:latin typeface="Arial"/>
            </a:endParaRPr>
          </a:p>
        </p:txBody>
      </p:sp>
      <p:sp>
        <p:nvSpPr>
          <p:cNvPr id="302" name="Line 67"/>
          <p:cNvSpPr/>
          <p:nvPr/>
        </p:nvSpPr>
        <p:spPr>
          <a:xfrm>
            <a:off x="0" y="6264720"/>
            <a:ext cx="10080000" cy="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03" name="CustomShape 68"/>
          <p:cNvSpPr/>
          <p:nvPr/>
        </p:nvSpPr>
        <p:spPr>
          <a:xfrm>
            <a:off x="473400" y="5096880"/>
            <a:ext cx="907128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304" name="CustomShape 69"/>
          <p:cNvSpPr/>
          <p:nvPr/>
        </p:nvSpPr>
        <p:spPr>
          <a:xfrm>
            <a:off x="2286360" y="509688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305" name="CustomShape 70"/>
          <p:cNvSpPr/>
          <p:nvPr/>
        </p:nvSpPr>
        <p:spPr>
          <a:xfrm>
            <a:off x="2103480" y="5096880"/>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306" name="CustomShape 71"/>
          <p:cNvSpPr/>
          <p:nvPr/>
        </p:nvSpPr>
        <p:spPr>
          <a:xfrm flipH="1">
            <a:off x="1553400" y="509688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307" name="CustomShape 72"/>
          <p:cNvSpPr/>
          <p:nvPr/>
        </p:nvSpPr>
        <p:spPr>
          <a:xfrm flipH="1">
            <a:off x="1004760" y="509688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308" name="CustomShape 73"/>
          <p:cNvSpPr/>
          <p:nvPr/>
        </p:nvSpPr>
        <p:spPr>
          <a:xfrm flipH="1">
            <a:off x="456120" y="509688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309" name="CustomShape 74"/>
          <p:cNvSpPr/>
          <p:nvPr/>
        </p:nvSpPr>
        <p:spPr>
          <a:xfrm flipH="1" flipV="1">
            <a:off x="7437600" y="509544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310" name="CustomShape 75"/>
          <p:cNvSpPr/>
          <p:nvPr/>
        </p:nvSpPr>
        <p:spPr>
          <a:xfrm flipV="1">
            <a:off x="7899120" y="509544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311" name="CustomShape 76"/>
          <p:cNvSpPr/>
          <p:nvPr/>
        </p:nvSpPr>
        <p:spPr>
          <a:xfrm flipV="1">
            <a:off x="8447760" y="509544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312" name="CustomShape 77"/>
          <p:cNvSpPr/>
          <p:nvPr/>
        </p:nvSpPr>
        <p:spPr>
          <a:xfrm flipV="1">
            <a:off x="8996400" y="509544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313" name="CustomShape 78"/>
          <p:cNvSpPr/>
          <p:nvPr/>
        </p:nvSpPr>
        <p:spPr>
          <a:xfrm>
            <a:off x="4303080" y="5152320"/>
            <a:ext cx="179784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a:t>
            </a:r>
            <a:endParaRPr lang="en-US" sz="1800" b="0" strike="noStrike" spc="-1" dirty="0">
              <a:latin typeface="Arial"/>
            </a:endParaRPr>
          </a:p>
        </p:txBody>
      </p:sp>
      <p:sp>
        <p:nvSpPr>
          <p:cNvPr id="314" name="CustomShape 79"/>
          <p:cNvSpPr/>
          <p:nvPr/>
        </p:nvSpPr>
        <p:spPr>
          <a:xfrm>
            <a:off x="2334960" y="5167440"/>
            <a:ext cx="2962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F</a:t>
            </a:r>
            <a:endParaRPr lang="en-US" sz="1500" b="0" strike="noStrike" spc="-1">
              <a:latin typeface="Arial"/>
            </a:endParaRPr>
          </a:p>
        </p:txBody>
      </p:sp>
      <p:sp>
        <p:nvSpPr>
          <p:cNvPr id="315" name="CustomShape 80"/>
          <p:cNvSpPr/>
          <p:nvPr/>
        </p:nvSpPr>
        <p:spPr>
          <a:xfrm>
            <a:off x="1650960" y="516780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a1</a:t>
            </a:r>
            <a:endParaRPr lang="en-US" sz="1500" b="0" strike="noStrike" spc="-1">
              <a:latin typeface="Arial"/>
            </a:endParaRPr>
          </a:p>
        </p:txBody>
      </p:sp>
      <p:sp>
        <p:nvSpPr>
          <p:cNvPr id="316" name="CustomShape 81"/>
          <p:cNvSpPr/>
          <p:nvPr/>
        </p:nvSpPr>
        <p:spPr>
          <a:xfrm>
            <a:off x="7487280" y="5175000"/>
            <a:ext cx="3175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R</a:t>
            </a:r>
            <a:endParaRPr lang="en-US" sz="1500" b="0" strike="noStrike" spc="-1">
              <a:latin typeface="Arial"/>
            </a:endParaRPr>
          </a:p>
        </p:txBody>
      </p:sp>
      <p:sp>
        <p:nvSpPr>
          <p:cNvPr id="317" name="CustomShape 82"/>
          <p:cNvSpPr/>
          <p:nvPr/>
        </p:nvSpPr>
        <p:spPr>
          <a:xfrm>
            <a:off x="7969320" y="515916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b2</a:t>
            </a:r>
            <a:endParaRPr lang="en-US" sz="1500" b="0" strike="noStrike" spc="-1">
              <a:latin typeface="Arial"/>
            </a:endParaRPr>
          </a:p>
        </p:txBody>
      </p:sp>
      <p:sp>
        <p:nvSpPr>
          <p:cNvPr id="318" name="CustomShape 83"/>
          <p:cNvSpPr/>
          <p:nvPr/>
        </p:nvSpPr>
        <p:spPr>
          <a:xfrm>
            <a:off x="8603280" y="517500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i2</a:t>
            </a:r>
            <a:endParaRPr lang="en-US" sz="1500" b="0" strike="noStrike" spc="-1">
              <a:latin typeface="Arial"/>
            </a:endParaRPr>
          </a:p>
        </p:txBody>
      </p:sp>
      <p:sp>
        <p:nvSpPr>
          <p:cNvPr id="319" name="CustomShape 84"/>
          <p:cNvSpPr/>
          <p:nvPr/>
        </p:nvSpPr>
        <p:spPr>
          <a:xfrm>
            <a:off x="9049320" y="515916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P7</a:t>
            </a:r>
            <a:endParaRPr lang="en-US" sz="1500" b="0" strike="noStrike" spc="-1">
              <a:latin typeface="Arial"/>
            </a:endParaRPr>
          </a:p>
        </p:txBody>
      </p:sp>
      <p:sp>
        <p:nvSpPr>
          <p:cNvPr id="320" name="CustomShape 85"/>
          <p:cNvSpPr/>
          <p:nvPr/>
        </p:nvSpPr>
        <p:spPr>
          <a:xfrm>
            <a:off x="1076760" y="516744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i1</a:t>
            </a:r>
            <a:endParaRPr lang="en-US" sz="1500" b="0" strike="noStrike" spc="-1">
              <a:latin typeface="Arial"/>
            </a:endParaRPr>
          </a:p>
        </p:txBody>
      </p:sp>
      <p:sp>
        <p:nvSpPr>
          <p:cNvPr id="321" name="CustomShape 86"/>
          <p:cNvSpPr/>
          <p:nvPr/>
        </p:nvSpPr>
        <p:spPr>
          <a:xfrm>
            <a:off x="535680" y="516744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P5</a:t>
            </a:r>
            <a:endParaRPr lang="en-US" sz="1500" b="0" strike="noStrike" spc="-1">
              <a:latin typeface="Arial"/>
            </a:endParaRPr>
          </a:p>
        </p:txBody>
      </p:sp>
      <p:sp>
        <p:nvSpPr>
          <p:cNvPr id="322" name="TextShape 87"/>
          <p:cNvSpPr txBox="1"/>
          <p:nvPr/>
        </p:nvSpPr>
        <p:spPr>
          <a:xfrm>
            <a:off x="2236679" y="-87480"/>
            <a:ext cx="6892559" cy="819360"/>
          </a:xfrm>
          <a:prstGeom prst="rect">
            <a:avLst/>
          </a:prstGeom>
          <a:noFill/>
          <a:ln>
            <a:noFill/>
          </a:ln>
        </p:spPr>
        <p:txBody>
          <a:bodyPr lIns="90000" tIns="45000" rIns="90000" bIns="45000">
            <a:noAutofit/>
          </a:bodyPr>
          <a:lstStyle/>
          <a:p>
            <a:r>
              <a:rPr lang="en-US" sz="4800" b="0" strike="noStrike" spc="-1" dirty="0">
                <a:solidFill>
                  <a:schemeClr val="bg1"/>
                </a:solidFill>
                <a:latin typeface="BetecknaGS"/>
              </a:rPr>
              <a:t>Amplicon Sequencing p2</a:t>
            </a:r>
            <a:endParaRPr lang="en-US" sz="4800" b="0" strike="noStrike" spc="-1" dirty="0">
              <a:solidFill>
                <a:schemeClr val="bg1"/>
              </a:solidFill>
              <a:latin typeface="Arial"/>
            </a:endParaRPr>
          </a:p>
        </p:txBody>
      </p:sp>
      <p:sp>
        <p:nvSpPr>
          <p:cNvPr id="92" name="CustomShape 30">
            <a:extLst>
              <a:ext uri="{FF2B5EF4-FFF2-40B4-BE49-F238E27FC236}">
                <a16:creationId xmlns:a16="http://schemas.microsoft.com/office/drawing/2014/main" id="{F4FE861D-8BB8-7741-8554-AB409B0A6398}"/>
              </a:ext>
            </a:extLst>
          </p:cNvPr>
          <p:cNvSpPr/>
          <p:nvPr/>
        </p:nvSpPr>
        <p:spPr>
          <a:xfrm flipH="1">
            <a:off x="1587960" y="1564740"/>
            <a:ext cx="486720" cy="161982"/>
          </a:xfrm>
          <a:prstGeom prst="rect">
            <a:avLst/>
          </a:prstGeom>
          <a:solidFill>
            <a:srgbClr val="66FF99"/>
          </a:solidFill>
          <a:ln>
            <a:noFill/>
          </a:ln>
        </p:spPr>
        <p:style>
          <a:lnRef idx="0">
            <a:scrgbClr r="0" g="0" b="0"/>
          </a:lnRef>
          <a:fillRef idx="0">
            <a:scrgbClr r="0" g="0" b="0"/>
          </a:fillRef>
          <a:effectRef idx="0">
            <a:scrgbClr r="0" g="0" b="0"/>
          </a:effectRef>
          <a:fontRef idx="minor"/>
        </p:style>
      </p:sp>
      <p:sp>
        <p:nvSpPr>
          <p:cNvPr id="93" name="CustomShape 30">
            <a:extLst>
              <a:ext uri="{FF2B5EF4-FFF2-40B4-BE49-F238E27FC236}">
                <a16:creationId xmlns:a16="http://schemas.microsoft.com/office/drawing/2014/main" id="{6C691FBC-1EBC-3543-A9F5-CAC949E8748E}"/>
              </a:ext>
            </a:extLst>
          </p:cNvPr>
          <p:cNvSpPr/>
          <p:nvPr/>
        </p:nvSpPr>
        <p:spPr>
          <a:xfrm flipH="1">
            <a:off x="8040285" y="2417301"/>
            <a:ext cx="471420" cy="153849"/>
          </a:xfrm>
          <a:prstGeom prst="rect">
            <a:avLst/>
          </a:prstGeom>
          <a:solidFill>
            <a:srgbClr val="66FF99"/>
          </a:solidFill>
          <a:ln>
            <a:noFill/>
          </a:ln>
        </p:spPr>
        <p:style>
          <a:lnRef idx="0">
            <a:scrgbClr r="0" g="0" b="0"/>
          </a:lnRef>
          <a:fillRef idx="0">
            <a:scrgbClr r="0" g="0" b="0"/>
          </a:fillRef>
          <a:effectRef idx="0">
            <a:scrgbClr r="0" g="0" b="0"/>
          </a:effectRef>
          <a:fontRef idx="minor"/>
        </p:style>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D4593E-3978-D74C-8E12-BDF26396B019}"/>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90" name="CustomShape 1"/>
          <p:cNvSpPr/>
          <p:nvPr/>
        </p:nvSpPr>
        <p:spPr>
          <a:xfrm>
            <a:off x="-4846320" y="6583680"/>
            <a:ext cx="456840" cy="456840"/>
          </a:xfrm>
          <a:prstGeom prst="rect">
            <a:avLst/>
          </a:prstGeom>
          <a:solidFill>
            <a:srgbClr val="99CCFF"/>
          </a:solidFill>
          <a:ln>
            <a:noFill/>
          </a:ln>
        </p:spPr>
        <p:style>
          <a:lnRef idx="0">
            <a:scrgbClr r="0" g="0" b="0"/>
          </a:lnRef>
          <a:fillRef idx="0">
            <a:scrgbClr r="0" g="0" b="0"/>
          </a:fillRef>
          <a:effectRef idx="0">
            <a:scrgbClr r="0" g="0" b="0"/>
          </a:effectRef>
          <a:fontRef idx="minor"/>
        </p:style>
      </p:sp>
      <p:sp>
        <p:nvSpPr>
          <p:cNvPr id="191" name="CustomShape 2"/>
          <p:cNvSpPr/>
          <p:nvPr/>
        </p:nvSpPr>
        <p:spPr>
          <a:xfrm>
            <a:off x="-174960" y="-33120"/>
            <a:ext cx="1040760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Amplicon Sequencing - Multiplexing</a:t>
            </a:r>
          </a:p>
        </p:txBody>
      </p:sp>
      <p:pic>
        <p:nvPicPr>
          <p:cNvPr id="192" name="Picture 191"/>
          <p:cNvPicPr/>
          <p:nvPr/>
        </p:nvPicPr>
        <p:blipFill>
          <a:blip r:embed="rId3"/>
          <a:stretch/>
        </p:blipFill>
        <p:spPr>
          <a:xfrm>
            <a:off x="360" y="1645920"/>
            <a:ext cx="10080360" cy="473616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9E6833-A86D-0E40-B88D-6AE77D76C39E}"/>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82" name="CustomShape 1"/>
          <p:cNvSpPr/>
          <p:nvPr/>
        </p:nvSpPr>
        <p:spPr>
          <a:xfrm>
            <a:off x="457200" y="-33120"/>
            <a:ext cx="923544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Studying Bacteria...</a:t>
            </a:r>
          </a:p>
        </p:txBody>
      </p:sp>
      <p:sp>
        <p:nvSpPr>
          <p:cNvPr id="83" name="CustomShape 2"/>
          <p:cNvSpPr/>
          <p:nvPr/>
        </p:nvSpPr>
        <p:spPr>
          <a:xfrm>
            <a:off x="4369680" y="3608340"/>
            <a:ext cx="5394960" cy="1279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400" b="1" strike="noStrike" spc="-1" dirty="0">
                <a:solidFill>
                  <a:srgbClr val="000000"/>
                </a:solidFill>
                <a:latin typeface="FreeSerif"/>
              </a:rPr>
              <a:t>How do we study organisms that...</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000000"/>
                </a:solidFill>
                <a:latin typeface="FreeSerif"/>
              </a:rPr>
              <a:t>- are morphologically indistinguishable?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000000"/>
                </a:solidFill>
                <a:latin typeface="FreeSerif"/>
              </a:rPr>
              <a:t>- are phenotypically redundant?</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000000"/>
                </a:solidFill>
                <a:latin typeface="FreeSerif"/>
              </a:rPr>
              <a:t>- are unculturable?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000000"/>
                </a:solidFill>
                <a:latin typeface="FreeSerif"/>
              </a:rPr>
              <a:t>- are uncountable?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000000"/>
                </a:solidFill>
                <a:latin typeface="FreeSerif"/>
              </a:rPr>
              <a:t>- have no clear species boundaries?</a:t>
            </a:r>
            <a:endParaRPr lang="en-US" sz="2400" b="0" strike="noStrike" spc="-1" dirty="0">
              <a:latin typeface="FreeSerif"/>
            </a:endParaRPr>
          </a:p>
        </p:txBody>
      </p:sp>
      <p:grpSp>
        <p:nvGrpSpPr>
          <p:cNvPr id="84" name="Group 3"/>
          <p:cNvGrpSpPr/>
          <p:nvPr/>
        </p:nvGrpSpPr>
        <p:grpSpPr>
          <a:xfrm>
            <a:off x="25200" y="2828940"/>
            <a:ext cx="3837600" cy="3168000"/>
            <a:chOff x="25200" y="2409840"/>
            <a:chExt cx="3837600" cy="3168000"/>
          </a:xfrm>
        </p:grpSpPr>
        <p:pic>
          <p:nvPicPr>
            <p:cNvPr id="85" name="Picture 84"/>
            <p:cNvPicPr/>
            <p:nvPr/>
          </p:nvPicPr>
          <p:blipFill>
            <a:blip r:embed="rId3"/>
            <a:stretch/>
          </p:blipFill>
          <p:spPr>
            <a:xfrm>
              <a:off x="25200" y="2409840"/>
              <a:ext cx="3837600" cy="3168000"/>
            </a:xfrm>
            <a:prstGeom prst="rect">
              <a:avLst/>
            </a:prstGeom>
            <a:ln>
              <a:noFill/>
            </a:ln>
          </p:spPr>
        </p:pic>
      </p:grpSp>
      <p:sp>
        <p:nvSpPr>
          <p:cNvPr id="86" name="TextShape 4"/>
          <p:cNvSpPr txBox="1"/>
          <p:nvPr/>
        </p:nvSpPr>
        <p:spPr>
          <a:xfrm>
            <a:off x="360180" y="1514975"/>
            <a:ext cx="3269880" cy="941040"/>
          </a:xfrm>
          <a:prstGeom prst="rect">
            <a:avLst/>
          </a:prstGeom>
          <a:noFill/>
          <a:ln>
            <a:noFill/>
          </a:ln>
        </p:spPr>
        <p:txBody>
          <a:bodyPr lIns="90000" tIns="45000" rIns="90000" bIns="45000">
            <a:noAutofit/>
          </a:bodyPr>
          <a:lstStyle/>
          <a:p>
            <a:pPr algn="ctr"/>
            <a:r>
              <a:rPr lang="en-US" sz="2800" b="0" strike="noStrike" spc="-1">
                <a:solidFill>
                  <a:srgbClr val="000000"/>
                </a:solidFill>
                <a:latin typeface="BetecknaGS"/>
              </a:rPr>
              <a:t>The Great </a:t>
            </a:r>
            <a:endParaRPr lang="en-US" sz="2800" b="0" strike="noStrike" spc="-1">
              <a:latin typeface="Arial"/>
            </a:endParaRPr>
          </a:p>
          <a:p>
            <a:pPr algn="ctr"/>
            <a:r>
              <a:rPr lang="en-US" sz="2800" b="0" strike="noStrike" spc="-1">
                <a:solidFill>
                  <a:srgbClr val="000000"/>
                </a:solidFill>
                <a:latin typeface="BetecknaGS"/>
              </a:rPr>
              <a:t>Plate Count Anomaly</a:t>
            </a:r>
            <a:endParaRPr lang="en-US" sz="2800" b="0" strike="noStrike" spc="-1">
              <a:latin typeface="Arial"/>
            </a:endParaRPr>
          </a:p>
        </p:txBody>
      </p:sp>
      <p:sp>
        <p:nvSpPr>
          <p:cNvPr id="87" name="TextShape 5"/>
          <p:cNvSpPr txBox="1"/>
          <p:nvPr/>
        </p:nvSpPr>
        <p:spPr>
          <a:xfrm>
            <a:off x="483120" y="6016740"/>
            <a:ext cx="1198800" cy="395640"/>
          </a:xfrm>
          <a:prstGeom prst="rect">
            <a:avLst/>
          </a:prstGeom>
          <a:noFill/>
          <a:ln>
            <a:noFill/>
          </a:ln>
        </p:spPr>
        <p:txBody>
          <a:bodyPr lIns="90000" tIns="45000" rIns="90000" bIns="45000">
            <a:noAutofit/>
          </a:bodyPr>
          <a:lstStyle/>
          <a:p>
            <a:r>
              <a:rPr lang="en-US" sz="2400" b="0" strike="noStrike" spc="-1">
                <a:solidFill>
                  <a:srgbClr val="000000"/>
                </a:solidFill>
                <a:latin typeface="FreeSerif"/>
              </a:rPr>
              <a:t>wildlife</a:t>
            </a:r>
            <a:endParaRPr lang="en-US" sz="2400" b="0" strike="noStrike" spc="-1">
              <a:latin typeface="Arial"/>
            </a:endParaRPr>
          </a:p>
        </p:txBody>
      </p:sp>
      <p:sp>
        <p:nvSpPr>
          <p:cNvPr id="88" name="TextShape 6"/>
          <p:cNvSpPr txBox="1"/>
          <p:nvPr/>
        </p:nvSpPr>
        <p:spPr>
          <a:xfrm>
            <a:off x="1995120" y="6017100"/>
            <a:ext cx="1903680" cy="1005120"/>
          </a:xfrm>
          <a:prstGeom prst="rect">
            <a:avLst/>
          </a:prstGeom>
          <a:noFill/>
          <a:ln>
            <a:noFill/>
          </a:ln>
        </p:spPr>
        <p:txBody>
          <a:bodyPr lIns="90000" tIns="45000" rIns="90000" bIns="45000">
            <a:noAutofit/>
          </a:bodyPr>
          <a:lstStyle/>
          <a:p>
            <a:pPr algn="ctr"/>
            <a:r>
              <a:rPr lang="en-US" sz="2400" b="0" strike="noStrike" spc="-1">
                <a:solidFill>
                  <a:srgbClr val="000000"/>
                </a:solidFill>
                <a:latin typeface="FreeSerif"/>
              </a:rPr>
              <a:t>domesticated</a:t>
            </a:r>
            <a:endParaRPr lang="en-US" sz="2400" b="0" strike="noStrike" spc="-1">
              <a:latin typeface="Arial"/>
            </a:endParaRPr>
          </a:p>
          <a:p>
            <a:pPr algn="ctr"/>
            <a:r>
              <a:rPr lang="en-US" sz="2400" b="0" strike="noStrike" spc="-1">
                <a:solidFill>
                  <a:srgbClr val="000000"/>
                </a:solidFill>
                <a:latin typeface="FreeSerif"/>
              </a:rPr>
              <a:t>(</a:t>
            </a:r>
            <a:r>
              <a:rPr lang="en-US" sz="2400" b="0" i="1" strike="noStrike" spc="-1">
                <a:solidFill>
                  <a:srgbClr val="000000"/>
                </a:solidFill>
                <a:latin typeface="FreeSerif"/>
              </a:rPr>
              <a:t>E. coli</a:t>
            </a:r>
            <a:r>
              <a:rPr lang="en-US" sz="2400" b="0" strike="noStrike" spc="-1">
                <a:solidFill>
                  <a:srgbClr val="000000"/>
                </a:solidFill>
                <a:latin typeface="FreeSerif"/>
              </a:rPr>
              <a:t>)</a:t>
            </a:r>
            <a:endParaRPr lang="en-US" sz="2400" b="0" strike="noStrike" spc="-1">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8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B5EDCF2E-F4CC-3F4B-B547-A8BAD604E167}"/>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323" name="CustomShape 1"/>
          <p:cNvSpPr/>
          <p:nvPr/>
        </p:nvSpPr>
        <p:spPr>
          <a:xfrm>
            <a:off x="346680" y="4127040"/>
            <a:ext cx="660240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324" name="CustomShape 2"/>
          <p:cNvSpPr/>
          <p:nvPr/>
        </p:nvSpPr>
        <p:spPr>
          <a:xfrm>
            <a:off x="2159640" y="412704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325" name="CustomShape 3"/>
          <p:cNvSpPr/>
          <p:nvPr/>
        </p:nvSpPr>
        <p:spPr>
          <a:xfrm>
            <a:off x="1976760" y="4127040"/>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326" name="CustomShape 4"/>
          <p:cNvSpPr/>
          <p:nvPr/>
        </p:nvSpPr>
        <p:spPr>
          <a:xfrm flipH="1">
            <a:off x="1426680" y="412704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327" name="CustomShape 5"/>
          <p:cNvSpPr/>
          <p:nvPr/>
        </p:nvSpPr>
        <p:spPr>
          <a:xfrm flipH="1">
            <a:off x="878040" y="412704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328" name="CustomShape 6"/>
          <p:cNvSpPr/>
          <p:nvPr/>
        </p:nvSpPr>
        <p:spPr>
          <a:xfrm flipH="1">
            <a:off x="329400" y="412704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329" name="CustomShape 7"/>
          <p:cNvSpPr/>
          <p:nvPr/>
        </p:nvSpPr>
        <p:spPr>
          <a:xfrm>
            <a:off x="4212360" y="4182480"/>
            <a:ext cx="208044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 5'</a:t>
            </a:r>
            <a:endParaRPr lang="en-US" sz="1800" b="0" strike="noStrike" spc="-1" dirty="0">
              <a:latin typeface="Arial"/>
            </a:endParaRPr>
          </a:p>
        </p:txBody>
      </p:sp>
      <p:sp>
        <p:nvSpPr>
          <p:cNvPr id="330" name="CustomShape 8"/>
          <p:cNvSpPr/>
          <p:nvPr/>
        </p:nvSpPr>
        <p:spPr>
          <a:xfrm>
            <a:off x="2208240" y="4197600"/>
            <a:ext cx="2962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F</a:t>
            </a:r>
            <a:endParaRPr lang="en-US" sz="1500" b="0" strike="noStrike" spc="-1">
              <a:latin typeface="Arial"/>
            </a:endParaRPr>
          </a:p>
        </p:txBody>
      </p:sp>
      <p:sp>
        <p:nvSpPr>
          <p:cNvPr id="331" name="CustomShape 9"/>
          <p:cNvSpPr/>
          <p:nvPr/>
        </p:nvSpPr>
        <p:spPr>
          <a:xfrm>
            <a:off x="1524240" y="419796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a1</a:t>
            </a:r>
            <a:endParaRPr lang="en-US" sz="1500" b="0" strike="noStrike" spc="-1">
              <a:latin typeface="Arial"/>
            </a:endParaRPr>
          </a:p>
        </p:txBody>
      </p:sp>
      <p:sp>
        <p:nvSpPr>
          <p:cNvPr id="332" name="CustomShape 10"/>
          <p:cNvSpPr/>
          <p:nvPr/>
        </p:nvSpPr>
        <p:spPr>
          <a:xfrm>
            <a:off x="950040" y="419760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i1</a:t>
            </a:r>
            <a:endParaRPr lang="en-US" sz="1500" b="0" strike="noStrike" spc="-1">
              <a:latin typeface="Arial"/>
            </a:endParaRPr>
          </a:p>
        </p:txBody>
      </p:sp>
      <p:sp>
        <p:nvSpPr>
          <p:cNvPr id="333" name="CustomShape 11"/>
          <p:cNvSpPr/>
          <p:nvPr/>
        </p:nvSpPr>
        <p:spPr>
          <a:xfrm>
            <a:off x="408960" y="419760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P5</a:t>
            </a:r>
            <a:endParaRPr lang="en-US" sz="1500" b="0" strike="noStrike" spc="-1">
              <a:latin typeface="Arial"/>
            </a:endParaRPr>
          </a:p>
        </p:txBody>
      </p:sp>
      <p:sp>
        <p:nvSpPr>
          <p:cNvPr id="334" name="Line 12"/>
          <p:cNvSpPr/>
          <p:nvPr/>
        </p:nvSpPr>
        <p:spPr>
          <a:xfrm flipV="1">
            <a:off x="548640" y="2103120"/>
            <a:ext cx="0" cy="189072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35" name="CustomShape 13"/>
          <p:cNvSpPr/>
          <p:nvPr/>
        </p:nvSpPr>
        <p:spPr>
          <a:xfrm>
            <a:off x="182880" y="1737360"/>
            <a:ext cx="4927680"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i="1" strike="noStrike" spc="-1">
                <a:solidFill>
                  <a:srgbClr val="000000"/>
                </a:solidFill>
                <a:latin typeface="Arial"/>
              </a:rPr>
              <a:t>Sequencing primer:</a:t>
            </a:r>
            <a:r>
              <a:rPr lang="en-US" sz="1400" b="0" strike="noStrike" spc="-1">
                <a:solidFill>
                  <a:srgbClr val="000000"/>
                </a:solidFill>
                <a:latin typeface="Arial"/>
              </a:rPr>
              <a:t> allows you to identify paired-mate reads</a:t>
            </a:r>
            <a:endParaRPr lang="en-US" sz="1400" b="0" strike="noStrike" spc="-1">
              <a:latin typeface="Arial"/>
            </a:endParaRPr>
          </a:p>
        </p:txBody>
      </p:sp>
      <p:sp>
        <p:nvSpPr>
          <p:cNvPr id="336" name="Line 14"/>
          <p:cNvSpPr/>
          <p:nvPr/>
        </p:nvSpPr>
        <p:spPr>
          <a:xfrm flipV="1">
            <a:off x="1124640" y="2507760"/>
            <a:ext cx="0" cy="146304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37" name="CustomShape 15"/>
          <p:cNvSpPr/>
          <p:nvPr/>
        </p:nvSpPr>
        <p:spPr>
          <a:xfrm>
            <a:off x="781920" y="2166480"/>
            <a:ext cx="4691520"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i="1" strike="noStrike" spc="-1">
                <a:solidFill>
                  <a:srgbClr val="000000"/>
                </a:solidFill>
                <a:latin typeface="Arial"/>
              </a:rPr>
              <a:t>Index</a:t>
            </a:r>
            <a:r>
              <a:rPr lang="en-US" sz="1400" b="0" strike="noStrike" spc="-1">
                <a:solidFill>
                  <a:srgbClr val="000000"/>
                </a:solidFill>
                <a:latin typeface="Arial"/>
              </a:rPr>
              <a:t>: biological sample identifier, allows you to multiplex</a:t>
            </a:r>
            <a:endParaRPr lang="en-US" sz="1400" b="0" strike="noStrike" spc="-1">
              <a:latin typeface="Arial"/>
            </a:endParaRPr>
          </a:p>
        </p:txBody>
      </p:sp>
      <p:sp>
        <p:nvSpPr>
          <p:cNvPr id="338" name="Line 16"/>
          <p:cNvSpPr/>
          <p:nvPr/>
        </p:nvSpPr>
        <p:spPr>
          <a:xfrm flipV="1">
            <a:off x="1664640" y="2926080"/>
            <a:ext cx="0" cy="10684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39" name="CustomShape 17"/>
          <p:cNvSpPr/>
          <p:nvPr/>
        </p:nvSpPr>
        <p:spPr>
          <a:xfrm>
            <a:off x="1322280" y="2598480"/>
            <a:ext cx="5447520"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i="1" strike="noStrike" spc="-1">
                <a:solidFill>
                  <a:srgbClr val="000000"/>
                </a:solidFill>
                <a:latin typeface="Arial"/>
              </a:rPr>
              <a:t>Adapter</a:t>
            </a:r>
            <a:r>
              <a:rPr lang="en-US" sz="1400" b="0" strike="noStrike" spc="-1">
                <a:solidFill>
                  <a:srgbClr val="000000"/>
                </a:solidFill>
                <a:latin typeface="Arial"/>
              </a:rPr>
              <a:t>: needed to tag all PCR products for barcoding/sequencing</a:t>
            </a:r>
            <a:endParaRPr lang="en-US" sz="1400" b="0" strike="noStrike" spc="-1">
              <a:latin typeface="Arial"/>
            </a:endParaRPr>
          </a:p>
        </p:txBody>
      </p:sp>
      <p:sp>
        <p:nvSpPr>
          <p:cNvPr id="340" name="Line 18"/>
          <p:cNvSpPr/>
          <p:nvPr/>
        </p:nvSpPr>
        <p:spPr>
          <a:xfrm flipV="1">
            <a:off x="2061000" y="3280320"/>
            <a:ext cx="0" cy="74304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41" name="CustomShape 19"/>
          <p:cNvSpPr/>
          <p:nvPr/>
        </p:nvSpPr>
        <p:spPr>
          <a:xfrm>
            <a:off x="1718640" y="3020760"/>
            <a:ext cx="4316040"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i="1" strike="noStrike" spc="-1">
                <a:solidFill>
                  <a:srgbClr val="000000"/>
                </a:solidFill>
                <a:latin typeface="Arial"/>
              </a:rPr>
              <a:t>Random Ns</a:t>
            </a:r>
            <a:r>
              <a:rPr lang="en-US" sz="1400" b="0" strike="noStrike" spc="-1">
                <a:solidFill>
                  <a:srgbClr val="000000"/>
                </a:solidFill>
                <a:latin typeface="Arial"/>
              </a:rPr>
              <a:t>:  to improve sequencing and clustering</a:t>
            </a:r>
            <a:endParaRPr lang="en-US" sz="1400" b="0" strike="noStrike" spc="-1">
              <a:latin typeface="Arial"/>
            </a:endParaRPr>
          </a:p>
        </p:txBody>
      </p:sp>
      <p:sp>
        <p:nvSpPr>
          <p:cNvPr id="342" name="Line 20"/>
          <p:cNvSpPr/>
          <p:nvPr/>
        </p:nvSpPr>
        <p:spPr>
          <a:xfrm flipV="1">
            <a:off x="2349000" y="3657600"/>
            <a:ext cx="0" cy="36612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43" name="CustomShape 21"/>
          <p:cNvSpPr/>
          <p:nvPr/>
        </p:nvSpPr>
        <p:spPr>
          <a:xfrm>
            <a:off x="2150640" y="3344760"/>
            <a:ext cx="5072760" cy="31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i="1" strike="noStrike" spc="-1">
                <a:solidFill>
                  <a:srgbClr val="000000"/>
                </a:solidFill>
                <a:latin typeface="Arial"/>
              </a:rPr>
              <a:t>UserPrimer</a:t>
            </a:r>
            <a:r>
              <a:rPr lang="en-US" sz="1400" b="0" strike="noStrike" spc="-1">
                <a:solidFill>
                  <a:srgbClr val="000000"/>
                </a:solidFill>
                <a:latin typeface="Arial"/>
              </a:rPr>
              <a:t>: this is the primer you used for gene amplification </a:t>
            </a:r>
            <a:endParaRPr lang="en-US" sz="1400" b="0" strike="noStrike" spc="-1">
              <a:latin typeface="Arial"/>
            </a:endParaRPr>
          </a:p>
        </p:txBody>
      </p:sp>
      <p:sp>
        <p:nvSpPr>
          <p:cNvPr id="344" name="CustomShape 22"/>
          <p:cNvSpPr/>
          <p:nvPr/>
        </p:nvSpPr>
        <p:spPr>
          <a:xfrm>
            <a:off x="3017520" y="3641760"/>
            <a:ext cx="3657240"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i="1" strike="noStrike" spc="-1" dirty="0">
                <a:solidFill>
                  <a:srgbClr val="000000"/>
                </a:solidFill>
                <a:latin typeface="Arial"/>
              </a:rPr>
              <a:t>Amplicon</a:t>
            </a:r>
            <a:r>
              <a:rPr lang="en-US" sz="1400" b="0" strike="noStrike" spc="-1" dirty="0">
                <a:solidFill>
                  <a:srgbClr val="000000"/>
                </a:solidFill>
                <a:latin typeface="Arial"/>
              </a:rPr>
              <a:t>: this is why you are doing all this!</a:t>
            </a:r>
            <a:endParaRPr lang="en-US" sz="1400" b="0" strike="noStrike" spc="-1" dirty="0">
              <a:latin typeface="Arial"/>
            </a:endParaRPr>
          </a:p>
        </p:txBody>
      </p:sp>
      <p:sp>
        <p:nvSpPr>
          <p:cNvPr id="345" name="CustomShape 23"/>
          <p:cNvSpPr/>
          <p:nvPr/>
        </p:nvSpPr>
        <p:spPr>
          <a:xfrm>
            <a:off x="3383280" y="4759696"/>
            <a:ext cx="606960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346" name="CustomShape 24"/>
          <p:cNvSpPr/>
          <p:nvPr/>
        </p:nvSpPr>
        <p:spPr>
          <a:xfrm flipH="1" flipV="1">
            <a:off x="7345800" y="4758256"/>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347" name="CustomShape 25"/>
          <p:cNvSpPr/>
          <p:nvPr/>
        </p:nvSpPr>
        <p:spPr>
          <a:xfrm flipV="1">
            <a:off x="7807320" y="4758256"/>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348" name="CustomShape 26"/>
          <p:cNvSpPr/>
          <p:nvPr/>
        </p:nvSpPr>
        <p:spPr>
          <a:xfrm flipV="1">
            <a:off x="8355960" y="4758256"/>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349" name="CustomShape 27"/>
          <p:cNvSpPr/>
          <p:nvPr/>
        </p:nvSpPr>
        <p:spPr>
          <a:xfrm flipV="1">
            <a:off x="8904600" y="4758256"/>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350" name="CustomShape 28"/>
          <p:cNvSpPr/>
          <p:nvPr/>
        </p:nvSpPr>
        <p:spPr>
          <a:xfrm>
            <a:off x="4211280" y="4815136"/>
            <a:ext cx="226872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 3'</a:t>
            </a:r>
            <a:endParaRPr lang="en-US" sz="1800" b="0" strike="noStrike" spc="-1" dirty="0">
              <a:latin typeface="Arial"/>
            </a:endParaRPr>
          </a:p>
        </p:txBody>
      </p:sp>
      <p:sp>
        <p:nvSpPr>
          <p:cNvPr id="351" name="CustomShape 29"/>
          <p:cNvSpPr/>
          <p:nvPr/>
        </p:nvSpPr>
        <p:spPr>
          <a:xfrm>
            <a:off x="7395480" y="4837816"/>
            <a:ext cx="3175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R</a:t>
            </a:r>
            <a:endParaRPr lang="en-US" sz="1500" b="0" strike="noStrike" spc="-1">
              <a:latin typeface="Arial"/>
            </a:endParaRPr>
          </a:p>
        </p:txBody>
      </p:sp>
      <p:sp>
        <p:nvSpPr>
          <p:cNvPr id="352" name="CustomShape 30"/>
          <p:cNvSpPr/>
          <p:nvPr/>
        </p:nvSpPr>
        <p:spPr>
          <a:xfrm>
            <a:off x="7877520" y="4821976"/>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b2</a:t>
            </a:r>
            <a:endParaRPr lang="en-US" sz="1500" b="0" strike="noStrike" spc="-1">
              <a:latin typeface="Arial"/>
            </a:endParaRPr>
          </a:p>
        </p:txBody>
      </p:sp>
      <p:sp>
        <p:nvSpPr>
          <p:cNvPr id="353" name="CustomShape 31"/>
          <p:cNvSpPr/>
          <p:nvPr/>
        </p:nvSpPr>
        <p:spPr>
          <a:xfrm>
            <a:off x="8511480" y="4837816"/>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i2</a:t>
            </a:r>
            <a:endParaRPr lang="en-US" sz="1500" b="0" strike="noStrike" spc="-1">
              <a:latin typeface="Arial"/>
            </a:endParaRPr>
          </a:p>
        </p:txBody>
      </p:sp>
      <p:sp>
        <p:nvSpPr>
          <p:cNvPr id="354" name="CustomShape 32"/>
          <p:cNvSpPr/>
          <p:nvPr/>
        </p:nvSpPr>
        <p:spPr>
          <a:xfrm>
            <a:off x="8957520" y="4821976"/>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P7</a:t>
            </a:r>
            <a:endParaRPr lang="en-US" sz="1500" b="0" strike="noStrike" spc="-1">
              <a:latin typeface="Arial"/>
            </a:endParaRPr>
          </a:p>
        </p:txBody>
      </p:sp>
      <p:sp>
        <p:nvSpPr>
          <p:cNvPr id="355" name="CustomShape 33"/>
          <p:cNvSpPr/>
          <p:nvPr/>
        </p:nvSpPr>
        <p:spPr>
          <a:xfrm flipH="1" flipV="1">
            <a:off x="7223760" y="3499560"/>
            <a:ext cx="352080" cy="1240920"/>
          </a:xfrm>
          <a:prstGeom prst="bentConnector3">
            <a:avLst>
              <a:gd name="adj1" fmla="val 50000"/>
            </a:avLst>
          </a:prstGeom>
          <a:noFill/>
          <a:ln>
            <a:solidFill>
              <a:srgbClr val="000000"/>
            </a:solidFill>
            <a:tailEnd type="triangle" w="med" len="med"/>
          </a:ln>
        </p:spPr>
        <p:style>
          <a:lnRef idx="0">
            <a:scrgbClr r="0" g="0" b="0"/>
          </a:lnRef>
          <a:fillRef idx="0">
            <a:scrgbClr r="0" g="0" b="0"/>
          </a:fillRef>
          <a:effectRef idx="0">
            <a:scrgbClr r="0" g="0" b="0"/>
          </a:effectRef>
          <a:fontRef idx="minor"/>
        </p:style>
      </p:sp>
      <p:sp>
        <p:nvSpPr>
          <p:cNvPr id="356" name="CustomShape 34"/>
          <p:cNvSpPr/>
          <p:nvPr/>
        </p:nvSpPr>
        <p:spPr>
          <a:xfrm flipH="1" flipV="1">
            <a:off x="6768720" y="2743560"/>
            <a:ext cx="1304280" cy="1982160"/>
          </a:xfrm>
          <a:prstGeom prst="bentConnector3">
            <a:avLst>
              <a:gd name="adj1" fmla="val 9657"/>
            </a:avLst>
          </a:prstGeom>
          <a:noFill/>
          <a:ln>
            <a:solidFill>
              <a:srgbClr val="000000"/>
            </a:solidFill>
            <a:tailEnd type="triangle" w="med" len="med"/>
          </a:ln>
        </p:spPr>
        <p:style>
          <a:lnRef idx="0">
            <a:scrgbClr r="0" g="0" b="0"/>
          </a:lnRef>
          <a:fillRef idx="0">
            <a:scrgbClr r="0" g="0" b="0"/>
          </a:fillRef>
          <a:effectRef idx="0">
            <a:scrgbClr r="0" g="0" b="0"/>
          </a:effectRef>
          <a:fontRef idx="minor"/>
        </p:style>
      </p:sp>
      <p:sp>
        <p:nvSpPr>
          <p:cNvPr id="357" name="CustomShape 35"/>
          <p:cNvSpPr/>
          <p:nvPr/>
        </p:nvSpPr>
        <p:spPr>
          <a:xfrm flipH="1" flipV="1">
            <a:off x="5473440" y="2310120"/>
            <a:ext cx="3156480" cy="2351880"/>
          </a:xfrm>
          <a:prstGeom prst="bentConnector3">
            <a:avLst>
              <a:gd name="adj1" fmla="val 4880"/>
            </a:avLst>
          </a:prstGeom>
          <a:noFill/>
          <a:ln>
            <a:solidFill>
              <a:srgbClr val="000000"/>
            </a:solidFill>
            <a:tailEnd type="triangle" w="med" len="med"/>
          </a:ln>
        </p:spPr>
        <p:style>
          <a:lnRef idx="0">
            <a:scrgbClr r="0" g="0" b="0"/>
          </a:lnRef>
          <a:fillRef idx="0">
            <a:scrgbClr r="0" g="0" b="0"/>
          </a:fillRef>
          <a:effectRef idx="0">
            <a:scrgbClr r="0" g="0" b="0"/>
          </a:effectRef>
          <a:fontRef idx="minor"/>
        </p:style>
      </p:sp>
      <p:sp>
        <p:nvSpPr>
          <p:cNvPr id="358" name="CustomShape 36"/>
          <p:cNvSpPr/>
          <p:nvPr/>
        </p:nvSpPr>
        <p:spPr>
          <a:xfrm flipH="1" flipV="1">
            <a:off x="5110560" y="1882440"/>
            <a:ext cx="4053600" cy="2843280"/>
          </a:xfrm>
          <a:prstGeom prst="bentConnector3">
            <a:avLst>
              <a:gd name="adj1" fmla="val 4937"/>
            </a:avLst>
          </a:prstGeom>
          <a:noFill/>
          <a:ln>
            <a:solidFill>
              <a:srgbClr val="000000"/>
            </a:solidFill>
            <a:tailEnd type="triangle" w="med" len="med"/>
          </a:ln>
        </p:spPr>
        <p:style>
          <a:lnRef idx="0">
            <a:scrgbClr r="0" g="0" b="0"/>
          </a:lnRef>
          <a:fillRef idx="0">
            <a:scrgbClr r="0" g="0" b="0"/>
          </a:fillRef>
          <a:effectRef idx="0">
            <a:scrgbClr r="0" g="0" b="0"/>
          </a:effectRef>
          <a:fontRef idx="minor"/>
        </p:style>
      </p:sp>
      <p:sp>
        <p:nvSpPr>
          <p:cNvPr id="359" name="CustomShape 37"/>
          <p:cNvSpPr/>
          <p:nvPr/>
        </p:nvSpPr>
        <p:spPr>
          <a:xfrm rot="16199400">
            <a:off x="4707720" y="1855080"/>
            <a:ext cx="182520" cy="4297320"/>
          </a:xfrm>
          <a:custGeom>
            <a:avLst/>
            <a:gdLst/>
            <a:ahLst/>
            <a:cxnLst/>
            <a:rect l="l" t="t" r="r" b="b"/>
            <a:pathLst>
              <a:path w="511" h="11939">
                <a:moveTo>
                  <a:pt x="0" y="0"/>
                </a:moveTo>
                <a:cubicBezTo>
                  <a:pt x="127" y="0"/>
                  <a:pt x="254" y="497"/>
                  <a:pt x="254" y="994"/>
                </a:cubicBezTo>
                <a:lnTo>
                  <a:pt x="255" y="4974"/>
                </a:lnTo>
                <a:cubicBezTo>
                  <a:pt x="255" y="5472"/>
                  <a:pt x="382" y="5969"/>
                  <a:pt x="510" y="5969"/>
                </a:cubicBezTo>
                <a:cubicBezTo>
                  <a:pt x="382" y="5969"/>
                  <a:pt x="255" y="6466"/>
                  <a:pt x="255" y="6964"/>
                </a:cubicBezTo>
                <a:lnTo>
                  <a:pt x="256" y="10944"/>
                </a:lnTo>
                <a:cubicBezTo>
                  <a:pt x="256" y="11441"/>
                  <a:pt x="129" y="11938"/>
                  <a:pt x="2" y="11938"/>
                </a:cubicBezTo>
              </a:path>
            </a:pathLst>
          </a:custGeom>
          <a:noFill/>
          <a:ln>
            <a:solidFill>
              <a:srgbClr val="000000"/>
            </a:solidFill>
          </a:ln>
        </p:spPr>
        <p:style>
          <a:lnRef idx="0">
            <a:scrgbClr r="0" g="0" b="0"/>
          </a:lnRef>
          <a:fillRef idx="0">
            <a:scrgbClr r="0" g="0" b="0"/>
          </a:fillRef>
          <a:effectRef idx="0">
            <a:scrgbClr r="0" g="0" b="0"/>
          </a:effectRef>
          <a:fontRef idx="minor"/>
        </p:style>
      </p:sp>
      <p:sp>
        <p:nvSpPr>
          <p:cNvPr id="360" name="TextShape 38"/>
          <p:cNvSpPr txBox="1"/>
          <p:nvPr/>
        </p:nvSpPr>
        <p:spPr>
          <a:xfrm>
            <a:off x="1117440" y="-28720"/>
            <a:ext cx="7843680" cy="761320"/>
          </a:xfrm>
          <a:prstGeom prst="rect">
            <a:avLst/>
          </a:prstGeom>
          <a:noFill/>
          <a:ln>
            <a:noFill/>
          </a:ln>
        </p:spPr>
        <p:txBody>
          <a:bodyPr lIns="90000" tIns="45000" rIns="90000" bIns="45000">
            <a:noAutofit/>
          </a:bodyPr>
          <a:lstStyle/>
          <a:p>
            <a:r>
              <a:rPr lang="en-US" sz="4800" b="0" strike="noStrike" spc="-1" dirty="0">
                <a:solidFill>
                  <a:schemeClr val="bg1"/>
                </a:solidFill>
                <a:latin typeface="BetecknaGS"/>
              </a:rPr>
              <a:t>Anatomy of an Illumina Read</a:t>
            </a:r>
            <a:endParaRPr lang="en-US" sz="4800" b="0" strike="noStrike" spc="-1" dirty="0">
              <a:solidFill>
                <a:schemeClr val="bg1"/>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2" name="Picture 361"/>
          <p:cNvPicPr/>
          <p:nvPr/>
        </p:nvPicPr>
        <p:blipFill>
          <a:blip r:embed="rId2"/>
          <a:stretch/>
        </p:blipFill>
        <p:spPr>
          <a:xfrm>
            <a:off x="2834640" y="0"/>
            <a:ext cx="7234560" cy="7559280"/>
          </a:xfrm>
          <a:prstGeom prst="rect">
            <a:avLst/>
          </a:prstGeom>
          <a:ln>
            <a:noFill/>
          </a:ln>
        </p:spPr>
      </p:pic>
      <p:sp>
        <p:nvSpPr>
          <p:cNvPr id="4" name="Rectangle 3">
            <a:extLst>
              <a:ext uri="{FF2B5EF4-FFF2-40B4-BE49-F238E27FC236}">
                <a16:creationId xmlns:a16="http://schemas.microsoft.com/office/drawing/2014/main" id="{CD55B552-A13B-9A4E-B472-332BB6A2F2B5}"/>
              </a:ext>
            </a:extLst>
          </p:cNvPr>
          <p:cNvSpPr/>
          <p:nvPr/>
        </p:nvSpPr>
        <p:spPr>
          <a:xfrm>
            <a:off x="-26060" y="0"/>
            <a:ext cx="2860700" cy="24638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361" name="TextShape 1"/>
          <p:cNvSpPr txBox="1"/>
          <p:nvPr/>
        </p:nvSpPr>
        <p:spPr>
          <a:xfrm>
            <a:off x="-114960" y="450180"/>
            <a:ext cx="3086760" cy="1683420"/>
          </a:xfrm>
          <a:prstGeom prst="rect">
            <a:avLst/>
          </a:prstGeom>
          <a:noFill/>
          <a:ln>
            <a:noFill/>
          </a:ln>
        </p:spPr>
        <p:txBody>
          <a:bodyPr lIns="90000" tIns="45000" rIns="90000" bIns="45000">
            <a:noAutofit/>
          </a:bodyPr>
          <a:lstStyle/>
          <a:p>
            <a:r>
              <a:rPr lang="en-US" sz="4800" b="0" strike="noStrike" spc="-1" dirty="0">
                <a:solidFill>
                  <a:schemeClr val="bg1"/>
                </a:solidFill>
                <a:latin typeface="BetecknaGS"/>
              </a:rPr>
              <a:t>Illumina </a:t>
            </a:r>
            <a:endParaRPr lang="en-US" sz="4800" b="0" strike="noStrike" spc="-1" dirty="0">
              <a:solidFill>
                <a:schemeClr val="bg1"/>
              </a:solidFill>
              <a:latin typeface="Arial"/>
            </a:endParaRPr>
          </a:p>
          <a:p>
            <a:r>
              <a:rPr lang="en-US" sz="4800" b="0" strike="noStrike" spc="-1" dirty="0">
                <a:solidFill>
                  <a:schemeClr val="bg1"/>
                </a:solidFill>
                <a:latin typeface="BetecknaGS"/>
              </a:rPr>
              <a:t>Sequencing </a:t>
            </a:r>
            <a:endParaRPr lang="en-US" sz="4800" b="0" strike="noStrike" spc="-1" dirty="0">
              <a:solidFill>
                <a:schemeClr val="bg1"/>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3" name="CustomShape 1"/>
          <p:cNvSpPr/>
          <p:nvPr/>
        </p:nvSpPr>
        <p:spPr>
          <a:xfrm>
            <a:off x="402120" y="1031760"/>
            <a:ext cx="907128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364" name="CustomShape 2"/>
          <p:cNvSpPr/>
          <p:nvPr/>
        </p:nvSpPr>
        <p:spPr>
          <a:xfrm>
            <a:off x="2215080" y="103176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365" name="CustomShape 3"/>
          <p:cNvSpPr/>
          <p:nvPr/>
        </p:nvSpPr>
        <p:spPr>
          <a:xfrm>
            <a:off x="2032200" y="1031760"/>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366" name="CustomShape 4"/>
          <p:cNvSpPr/>
          <p:nvPr/>
        </p:nvSpPr>
        <p:spPr>
          <a:xfrm flipH="1">
            <a:off x="1482120" y="103176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367" name="CustomShape 5"/>
          <p:cNvSpPr/>
          <p:nvPr/>
        </p:nvSpPr>
        <p:spPr>
          <a:xfrm flipH="1">
            <a:off x="933480" y="103176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368" name="CustomShape 6"/>
          <p:cNvSpPr/>
          <p:nvPr/>
        </p:nvSpPr>
        <p:spPr>
          <a:xfrm flipH="1">
            <a:off x="384840" y="103176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369" name="CustomShape 7"/>
          <p:cNvSpPr/>
          <p:nvPr/>
        </p:nvSpPr>
        <p:spPr>
          <a:xfrm flipH="1" flipV="1">
            <a:off x="7366320" y="103032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370" name="CustomShape 8"/>
          <p:cNvSpPr/>
          <p:nvPr/>
        </p:nvSpPr>
        <p:spPr>
          <a:xfrm flipV="1">
            <a:off x="7827840" y="102996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371" name="CustomShape 9"/>
          <p:cNvSpPr/>
          <p:nvPr/>
        </p:nvSpPr>
        <p:spPr>
          <a:xfrm flipV="1">
            <a:off x="8376480" y="102996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372" name="CustomShape 10"/>
          <p:cNvSpPr/>
          <p:nvPr/>
        </p:nvSpPr>
        <p:spPr>
          <a:xfrm flipV="1">
            <a:off x="8925120" y="102996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373" name="CustomShape 11"/>
          <p:cNvSpPr/>
          <p:nvPr/>
        </p:nvSpPr>
        <p:spPr>
          <a:xfrm>
            <a:off x="4231800" y="1087200"/>
            <a:ext cx="185292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a:t>
            </a:r>
            <a:endParaRPr lang="en-US" sz="1800" b="0" strike="noStrike" spc="-1" dirty="0">
              <a:latin typeface="Arial"/>
            </a:endParaRPr>
          </a:p>
        </p:txBody>
      </p:sp>
      <p:sp>
        <p:nvSpPr>
          <p:cNvPr id="374" name="CustomShape 12"/>
          <p:cNvSpPr/>
          <p:nvPr/>
        </p:nvSpPr>
        <p:spPr>
          <a:xfrm>
            <a:off x="2263680" y="1102320"/>
            <a:ext cx="2962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F</a:t>
            </a:r>
            <a:endParaRPr lang="en-US" sz="1500" b="0" strike="noStrike" spc="-1">
              <a:latin typeface="Arial"/>
            </a:endParaRPr>
          </a:p>
        </p:txBody>
      </p:sp>
      <p:sp>
        <p:nvSpPr>
          <p:cNvPr id="375" name="CustomShape 13"/>
          <p:cNvSpPr/>
          <p:nvPr/>
        </p:nvSpPr>
        <p:spPr>
          <a:xfrm>
            <a:off x="1579680" y="110268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a1</a:t>
            </a:r>
            <a:endParaRPr lang="en-US" sz="1500" b="0" strike="noStrike" spc="-1">
              <a:latin typeface="Arial"/>
            </a:endParaRPr>
          </a:p>
        </p:txBody>
      </p:sp>
      <p:sp>
        <p:nvSpPr>
          <p:cNvPr id="376" name="CustomShape 14"/>
          <p:cNvSpPr/>
          <p:nvPr/>
        </p:nvSpPr>
        <p:spPr>
          <a:xfrm>
            <a:off x="7416000" y="1109880"/>
            <a:ext cx="3175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R</a:t>
            </a:r>
            <a:endParaRPr lang="en-US" sz="1500" b="0" strike="noStrike" spc="-1">
              <a:latin typeface="Arial"/>
            </a:endParaRPr>
          </a:p>
        </p:txBody>
      </p:sp>
      <p:sp>
        <p:nvSpPr>
          <p:cNvPr id="377" name="CustomShape 15"/>
          <p:cNvSpPr/>
          <p:nvPr/>
        </p:nvSpPr>
        <p:spPr>
          <a:xfrm>
            <a:off x="7898040" y="109404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b2</a:t>
            </a:r>
            <a:endParaRPr lang="en-US" sz="1500" b="0" strike="noStrike" spc="-1">
              <a:latin typeface="Arial"/>
            </a:endParaRPr>
          </a:p>
        </p:txBody>
      </p:sp>
      <p:sp>
        <p:nvSpPr>
          <p:cNvPr id="378" name="CustomShape 16"/>
          <p:cNvSpPr/>
          <p:nvPr/>
        </p:nvSpPr>
        <p:spPr>
          <a:xfrm>
            <a:off x="8532000" y="110988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i2</a:t>
            </a:r>
            <a:endParaRPr lang="en-US" sz="1500" b="0" strike="noStrike" spc="-1">
              <a:latin typeface="Arial"/>
            </a:endParaRPr>
          </a:p>
        </p:txBody>
      </p:sp>
      <p:sp>
        <p:nvSpPr>
          <p:cNvPr id="379" name="CustomShape 17"/>
          <p:cNvSpPr/>
          <p:nvPr/>
        </p:nvSpPr>
        <p:spPr>
          <a:xfrm>
            <a:off x="8978040" y="109404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P7</a:t>
            </a:r>
            <a:endParaRPr lang="en-US" sz="1500" b="0" strike="noStrike" spc="-1">
              <a:latin typeface="Arial"/>
            </a:endParaRPr>
          </a:p>
        </p:txBody>
      </p:sp>
      <p:sp>
        <p:nvSpPr>
          <p:cNvPr id="380" name="CustomShape 18"/>
          <p:cNvSpPr/>
          <p:nvPr/>
        </p:nvSpPr>
        <p:spPr>
          <a:xfrm>
            <a:off x="1005480" y="110232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i1</a:t>
            </a:r>
            <a:endParaRPr lang="en-US" sz="1500" b="0" strike="noStrike" spc="-1">
              <a:latin typeface="Arial"/>
            </a:endParaRPr>
          </a:p>
        </p:txBody>
      </p:sp>
      <p:sp>
        <p:nvSpPr>
          <p:cNvPr id="381" name="CustomShape 19"/>
          <p:cNvSpPr/>
          <p:nvPr/>
        </p:nvSpPr>
        <p:spPr>
          <a:xfrm>
            <a:off x="464400" y="110232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P5</a:t>
            </a:r>
            <a:endParaRPr lang="en-US" sz="1500" b="0" strike="noStrike" spc="-1">
              <a:latin typeface="Arial"/>
            </a:endParaRPr>
          </a:p>
        </p:txBody>
      </p:sp>
      <p:sp>
        <p:nvSpPr>
          <p:cNvPr id="382" name="Line 20"/>
          <p:cNvSpPr/>
          <p:nvPr/>
        </p:nvSpPr>
        <p:spPr>
          <a:xfrm>
            <a:off x="4901760" y="1631520"/>
            <a:ext cx="0" cy="6400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83" name="CustomShape 21"/>
          <p:cNvSpPr/>
          <p:nvPr/>
        </p:nvSpPr>
        <p:spPr>
          <a:xfrm>
            <a:off x="402480" y="2687760"/>
            <a:ext cx="907128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384" name="CustomShape 22"/>
          <p:cNvSpPr/>
          <p:nvPr/>
        </p:nvSpPr>
        <p:spPr>
          <a:xfrm>
            <a:off x="2215440" y="268776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385" name="CustomShape 23"/>
          <p:cNvSpPr/>
          <p:nvPr/>
        </p:nvSpPr>
        <p:spPr>
          <a:xfrm>
            <a:off x="2032560" y="2687760"/>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386" name="CustomShape 24"/>
          <p:cNvSpPr/>
          <p:nvPr/>
        </p:nvSpPr>
        <p:spPr>
          <a:xfrm flipH="1">
            <a:off x="1482480" y="268776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387" name="CustomShape 25"/>
          <p:cNvSpPr/>
          <p:nvPr/>
        </p:nvSpPr>
        <p:spPr>
          <a:xfrm flipH="1">
            <a:off x="933840" y="268776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388" name="CustomShape 26"/>
          <p:cNvSpPr/>
          <p:nvPr/>
        </p:nvSpPr>
        <p:spPr>
          <a:xfrm flipH="1">
            <a:off x="385200" y="268776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389" name="CustomShape 27"/>
          <p:cNvSpPr/>
          <p:nvPr/>
        </p:nvSpPr>
        <p:spPr>
          <a:xfrm flipH="1" flipV="1">
            <a:off x="7366680" y="268632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390" name="CustomShape 28"/>
          <p:cNvSpPr/>
          <p:nvPr/>
        </p:nvSpPr>
        <p:spPr>
          <a:xfrm flipV="1">
            <a:off x="7828200" y="268632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391" name="CustomShape 29"/>
          <p:cNvSpPr/>
          <p:nvPr/>
        </p:nvSpPr>
        <p:spPr>
          <a:xfrm flipV="1">
            <a:off x="8376840" y="268632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392" name="CustomShape 30"/>
          <p:cNvSpPr/>
          <p:nvPr/>
        </p:nvSpPr>
        <p:spPr>
          <a:xfrm flipV="1">
            <a:off x="8925480" y="268632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393" name="CustomShape 31"/>
          <p:cNvSpPr/>
          <p:nvPr/>
        </p:nvSpPr>
        <p:spPr>
          <a:xfrm>
            <a:off x="4232160" y="2743200"/>
            <a:ext cx="156096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a:t>
            </a:r>
            <a:endParaRPr lang="en-US" sz="1800" b="0" strike="noStrike" spc="-1" dirty="0">
              <a:latin typeface="Arial"/>
            </a:endParaRPr>
          </a:p>
        </p:txBody>
      </p:sp>
      <p:sp>
        <p:nvSpPr>
          <p:cNvPr id="394" name="CustomShape 32"/>
          <p:cNvSpPr/>
          <p:nvPr/>
        </p:nvSpPr>
        <p:spPr>
          <a:xfrm>
            <a:off x="2264040" y="2758320"/>
            <a:ext cx="2962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F</a:t>
            </a:r>
            <a:endParaRPr lang="en-US" sz="1500" b="0" strike="noStrike" spc="-1">
              <a:latin typeface="Arial"/>
            </a:endParaRPr>
          </a:p>
        </p:txBody>
      </p:sp>
      <p:sp>
        <p:nvSpPr>
          <p:cNvPr id="395" name="CustomShape 33"/>
          <p:cNvSpPr/>
          <p:nvPr/>
        </p:nvSpPr>
        <p:spPr>
          <a:xfrm>
            <a:off x="1580040" y="275868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a1</a:t>
            </a:r>
            <a:endParaRPr lang="en-US" sz="1500" b="0" strike="noStrike" spc="-1">
              <a:latin typeface="Arial"/>
            </a:endParaRPr>
          </a:p>
        </p:txBody>
      </p:sp>
      <p:sp>
        <p:nvSpPr>
          <p:cNvPr id="396" name="CustomShape 34"/>
          <p:cNvSpPr/>
          <p:nvPr/>
        </p:nvSpPr>
        <p:spPr>
          <a:xfrm>
            <a:off x="7416360" y="2765880"/>
            <a:ext cx="3175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R</a:t>
            </a:r>
            <a:endParaRPr lang="en-US" sz="1500" b="0" strike="noStrike" spc="-1">
              <a:latin typeface="Arial"/>
            </a:endParaRPr>
          </a:p>
        </p:txBody>
      </p:sp>
      <p:sp>
        <p:nvSpPr>
          <p:cNvPr id="397" name="CustomShape 35"/>
          <p:cNvSpPr/>
          <p:nvPr/>
        </p:nvSpPr>
        <p:spPr>
          <a:xfrm>
            <a:off x="7898400" y="275004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b2</a:t>
            </a:r>
            <a:endParaRPr lang="en-US" sz="1500" b="0" strike="noStrike" spc="-1">
              <a:latin typeface="Arial"/>
            </a:endParaRPr>
          </a:p>
        </p:txBody>
      </p:sp>
      <p:sp>
        <p:nvSpPr>
          <p:cNvPr id="398" name="CustomShape 36"/>
          <p:cNvSpPr/>
          <p:nvPr/>
        </p:nvSpPr>
        <p:spPr>
          <a:xfrm>
            <a:off x="8532360" y="276588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i2</a:t>
            </a:r>
            <a:endParaRPr lang="en-US" sz="1500" b="0" strike="noStrike" spc="-1">
              <a:latin typeface="Arial"/>
            </a:endParaRPr>
          </a:p>
        </p:txBody>
      </p:sp>
      <p:sp>
        <p:nvSpPr>
          <p:cNvPr id="399" name="CustomShape 37"/>
          <p:cNvSpPr/>
          <p:nvPr/>
        </p:nvSpPr>
        <p:spPr>
          <a:xfrm>
            <a:off x="8978400" y="275004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P7</a:t>
            </a:r>
            <a:endParaRPr lang="en-US" sz="1500" b="0" strike="noStrike" spc="-1">
              <a:latin typeface="Arial"/>
            </a:endParaRPr>
          </a:p>
        </p:txBody>
      </p:sp>
      <p:sp>
        <p:nvSpPr>
          <p:cNvPr id="400" name="CustomShape 38"/>
          <p:cNvSpPr/>
          <p:nvPr/>
        </p:nvSpPr>
        <p:spPr>
          <a:xfrm>
            <a:off x="1005840" y="275832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i1</a:t>
            </a:r>
            <a:endParaRPr lang="en-US" sz="1500" b="0" strike="noStrike" spc="-1">
              <a:latin typeface="Arial"/>
            </a:endParaRPr>
          </a:p>
        </p:txBody>
      </p:sp>
      <p:sp>
        <p:nvSpPr>
          <p:cNvPr id="401" name="CustomShape 39"/>
          <p:cNvSpPr/>
          <p:nvPr/>
        </p:nvSpPr>
        <p:spPr>
          <a:xfrm>
            <a:off x="464760" y="275832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P5</a:t>
            </a:r>
            <a:endParaRPr lang="en-US" sz="1500" b="0" strike="noStrike" spc="-1">
              <a:latin typeface="Arial"/>
            </a:endParaRPr>
          </a:p>
        </p:txBody>
      </p:sp>
      <p:sp>
        <p:nvSpPr>
          <p:cNvPr id="402" name="CustomShape 40"/>
          <p:cNvSpPr/>
          <p:nvPr/>
        </p:nvSpPr>
        <p:spPr>
          <a:xfrm>
            <a:off x="402480" y="2687760"/>
            <a:ext cx="907128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403" name="CustomShape 41"/>
          <p:cNvSpPr/>
          <p:nvPr/>
        </p:nvSpPr>
        <p:spPr>
          <a:xfrm>
            <a:off x="2215440" y="268776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404" name="CustomShape 42"/>
          <p:cNvSpPr/>
          <p:nvPr/>
        </p:nvSpPr>
        <p:spPr>
          <a:xfrm>
            <a:off x="2032560" y="2687760"/>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405" name="CustomShape 43"/>
          <p:cNvSpPr/>
          <p:nvPr/>
        </p:nvSpPr>
        <p:spPr>
          <a:xfrm flipH="1">
            <a:off x="1482480" y="268776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406" name="CustomShape 44"/>
          <p:cNvSpPr/>
          <p:nvPr/>
        </p:nvSpPr>
        <p:spPr>
          <a:xfrm flipH="1">
            <a:off x="933840" y="268776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407" name="CustomShape 45"/>
          <p:cNvSpPr/>
          <p:nvPr/>
        </p:nvSpPr>
        <p:spPr>
          <a:xfrm flipH="1">
            <a:off x="385200" y="268776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408" name="CustomShape 46"/>
          <p:cNvSpPr/>
          <p:nvPr/>
        </p:nvSpPr>
        <p:spPr>
          <a:xfrm flipH="1" flipV="1">
            <a:off x="7366680" y="268632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409" name="CustomShape 47"/>
          <p:cNvSpPr/>
          <p:nvPr/>
        </p:nvSpPr>
        <p:spPr>
          <a:xfrm flipV="1">
            <a:off x="7828200" y="268632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410" name="CustomShape 48"/>
          <p:cNvSpPr/>
          <p:nvPr/>
        </p:nvSpPr>
        <p:spPr>
          <a:xfrm flipV="1">
            <a:off x="8376840" y="268632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411" name="CustomShape 49"/>
          <p:cNvSpPr/>
          <p:nvPr/>
        </p:nvSpPr>
        <p:spPr>
          <a:xfrm flipV="1">
            <a:off x="8925480" y="268632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412" name="CustomShape 50"/>
          <p:cNvSpPr/>
          <p:nvPr/>
        </p:nvSpPr>
        <p:spPr>
          <a:xfrm>
            <a:off x="4232160" y="2743200"/>
            <a:ext cx="207684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a:t>
            </a:r>
            <a:endParaRPr lang="en-US" sz="1800" b="0" strike="noStrike" spc="-1" dirty="0">
              <a:latin typeface="Arial"/>
            </a:endParaRPr>
          </a:p>
        </p:txBody>
      </p:sp>
      <p:sp>
        <p:nvSpPr>
          <p:cNvPr id="413" name="CustomShape 51"/>
          <p:cNvSpPr/>
          <p:nvPr/>
        </p:nvSpPr>
        <p:spPr>
          <a:xfrm>
            <a:off x="2264040" y="2758320"/>
            <a:ext cx="2962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F</a:t>
            </a:r>
            <a:endParaRPr lang="en-US" sz="1500" b="0" strike="noStrike" spc="-1">
              <a:latin typeface="Arial"/>
            </a:endParaRPr>
          </a:p>
        </p:txBody>
      </p:sp>
      <p:sp>
        <p:nvSpPr>
          <p:cNvPr id="414" name="CustomShape 52"/>
          <p:cNvSpPr/>
          <p:nvPr/>
        </p:nvSpPr>
        <p:spPr>
          <a:xfrm>
            <a:off x="1580040" y="275868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a1</a:t>
            </a:r>
            <a:endParaRPr lang="en-US" sz="1500" b="0" strike="noStrike" spc="-1">
              <a:latin typeface="Arial"/>
            </a:endParaRPr>
          </a:p>
        </p:txBody>
      </p:sp>
      <p:sp>
        <p:nvSpPr>
          <p:cNvPr id="415" name="CustomShape 53"/>
          <p:cNvSpPr/>
          <p:nvPr/>
        </p:nvSpPr>
        <p:spPr>
          <a:xfrm>
            <a:off x="7416360" y="2765880"/>
            <a:ext cx="3175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R</a:t>
            </a:r>
            <a:endParaRPr lang="en-US" sz="1500" b="0" strike="noStrike" spc="-1">
              <a:latin typeface="Arial"/>
            </a:endParaRPr>
          </a:p>
        </p:txBody>
      </p:sp>
      <p:sp>
        <p:nvSpPr>
          <p:cNvPr id="416" name="CustomShape 54"/>
          <p:cNvSpPr/>
          <p:nvPr/>
        </p:nvSpPr>
        <p:spPr>
          <a:xfrm>
            <a:off x="7898400" y="275004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b2</a:t>
            </a:r>
            <a:endParaRPr lang="en-US" sz="1500" b="0" strike="noStrike" spc="-1">
              <a:latin typeface="Arial"/>
            </a:endParaRPr>
          </a:p>
        </p:txBody>
      </p:sp>
      <p:sp>
        <p:nvSpPr>
          <p:cNvPr id="417" name="CustomShape 55"/>
          <p:cNvSpPr/>
          <p:nvPr/>
        </p:nvSpPr>
        <p:spPr>
          <a:xfrm>
            <a:off x="8532360" y="276588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i2</a:t>
            </a:r>
            <a:endParaRPr lang="en-US" sz="1500" b="0" strike="noStrike" spc="-1">
              <a:latin typeface="Arial"/>
            </a:endParaRPr>
          </a:p>
        </p:txBody>
      </p:sp>
      <p:sp>
        <p:nvSpPr>
          <p:cNvPr id="418" name="CustomShape 56"/>
          <p:cNvSpPr/>
          <p:nvPr/>
        </p:nvSpPr>
        <p:spPr>
          <a:xfrm>
            <a:off x="8978400" y="275004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P7</a:t>
            </a:r>
            <a:endParaRPr lang="en-US" sz="1500" b="0" strike="noStrike" spc="-1">
              <a:latin typeface="Arial"/>
            </a:endParaRPr>
          </a:p>
        </p:txBody>
      </p:sp>
      <p:sp>
        <p:nvSpPr>
          <p:cNvPr id="419" name="CustomShape 57"/>
          <p:cNvSpPr/>
          <p:nvPr/>
        </p:nvSpPr>
        <p:spPr>
          <a:xfrm>
            <a:off x="1005840" y="275832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i1</a:t>
            </a:r>
            <a:endParaRPr lang="en-US" sz="1500" b="0" strike="noStrike" spc="-1">
              <a:latin typeface="Arial"/>
            </a:endParaRPr>
          </a:p>
        </p:txBody>
      </p:sp>
      <p:sp>
        <p:nvSpPr>
          <p:cNvPr id="420" name="CustomShape 58"/>
          <p:cNvSpPr/>
          <p:nvPr/>
        </p:nvSpPr>
        <p:spPr>
          <a:xfrm>
            <a:off x="464760" y="275832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P5</a:t>
            </a:r>
            <a:endParaRPr lang="en-US" sz="1500" b="0" strike="noStrike" spc="-1">
              <a:latin typeface="Arial"/>
            </a:endParaRPr>
          </a:p>
        </p:txBody>
      </p:sp>
      <p:sp>
        <p:nvSpPr>
          <p:cNvPr id="421" name="Line 59"/>
          <p:cNvSpPr/>
          <p:nvPr/>
        </p:nvSpPr>
        <p:spPr>
          <a:xfrm>
            <a:off x="385200" y="2485440"/>
            <a:ext cx="5979600" cy="0"/>
          </a:xfrm>
          <a:prstGeom prst="line">
            <a:avLst/>
          </a:prstGeom>
          <a:ln w="146160">
            <a:solidFill>
              <a:srgbClr val="FF9999"/>
            </a:solidFill>
            <a:round/>
            <a:tailEnd type="triangle" w="med" len="med"/>
          </a:ln>
        </p:spPr>
        <p:style>
          <a:lnRef idx="0">
            <a:scrgbClr r="0" g="0" b="0"/>
          </a:lnRef>
          <a:fillRef idx="0">
            <a:scrgbClr r="0" g="0" b="0"/>
          </a:fillRef>
          <a:effectRef idx="0">
            <a:scrgbClr r="0" g="0" b="0"/>
          </a:effectRef>
          <a:fontRef idx="minor"/>
        </p:style>
      </p:sp>
      <p:sp>
        <p:nvSpPr>
          <p:cNvPr id="422" name="Line 60"/>
          <p:cNvSpPr/>
          <p:nvPr/>
        </p:nvSpPr>
        <p:spPr>
          <a:xfrm flipH="1">
            <a:off x="3530160" y="3383280"/>
            <a:ext cx="5979600" cy="0"/>
          </a:xfrm>
          <a:prstGeom prst="line">
            <a:avLst/>
          </a:prstGeom>
          <a:ln w="146160">
            <a:solidFill>
              <a:srgbClr val="FF9999"/>
            </a:solidFill>
            <a:round/>
            <a:tailEnd type="triangle" w="med" len="med"/>
          </a:ln>
        </p:spPr>
        <p:style>
          <a:lnRef idx="0">
            <a:scrgbClr r="0" g="0" b="0"/>
          </a:lnRef>
          <a:fillRef idx="0">
            <a:scrgbClr r="0" g="0" b="0"/>
          </a:fillRef>
          <a:effectRef idx="0">
            <a:scrgbClr r="0" g="0" b="0"/>
          </a:effectRef>
          <a:fontRef idx="minor"/>
        </p:style>
      </p:sp>
      <p:sp>
        <p:nvSpPr>
          <p:cNvPr id="423" name="CustomShape 61"/>
          <p:cNvSpPr/>
          <p:nvPr/>
        </p:nvSpPr>
        <p:spPr>
          <a:xfrm>
            <a:off x="473040" y="4389120"/>
            <a:ext cx="583596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424" name="CustomShape 62"/>
          <p:cNvSpPr/>
          <p:nvPr/>
        </p:nvSpPr>
        <p:spPr>
          <a:xfrm>
            <a:off x="2286000" y="438912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425" name="CustomShape 63"/>
          <p:cNvSpPr/>
          <p:nvPr/>
        </p:nvSpPr>
        <p:spPr>
          <a:xfrm>
            <a:off x="2103120" y="4389120"/>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426" name="CustomShape 64"/>
          <p:cNvSpPr/>
          <p:nvPr/>
        </p:nvSpPr>
        <p:spPr>
          <a:xfrm flipH="1">
            <a:off x="1553040" y="438912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427" name="CustomShape 65"/>
          <p:cNvSpPr/>
          <p:nvPr/>
        </p:nvSpPr>
        <p:spPr>
          <a:xfrm flipH="1">
            <a:off x="1004400" y="438912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428" name="CustomShape 66"/>
          <p:cNvSpPr/>
          <p:nvPr/>
        </p:nvSpPr>
        <p:spPr>
          <a:xfrm flipH="1">
            <a:off x="455760" y="438912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429" name="CustomShape 67"/>
          <p:cNvSpPr/>
          <p:nvPr/>
        </p:nvSpPr>
        <p:spPr>
          <a:xfrm>
            <a:off x="4302720" y="4444560"/>
            <a:ext cx="206208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 5'</a:t>
            </a:r>
            <a:endParaRPr lang="en-US" sz="1800" b="0" strike="noStrike" spc="-1" dirty="0">
              <a:latin typeface="Arial"/>
            </a:endParaRPr>
          </a:p>
        </p:txBody>
      </p:sp>
      <p:sp>
        <p:nvSpPr>
          <p:cNvPr id="430" name="CustomShape 68"/>
          <p:cNvSpPr/>
          <p:nvPr/>
        </p:nvSpPr>
        <p:spPr>
          <a:xfrm>
            <a:off x="2334600" y="4459680"/>
            <a:ext cx="2962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F</a:t>
            </a:r>
            <a:endParaRPr lang="en-US" sz="1500" b="0" strike="noStrike" spc="-1">
              <a:latin typeface="Arial"/>
            </a:endParaRPr>
          </a:p>
        </p:txBody>
      </p:sp>
      <p:sp>
        <p:nvSpPr>
          <p:cNvPr id="431" name="CustomShape 69"/>
          <p:cNvSpPr/>
          <p:nvPr/>
        </p:nvSpPr>
        <p:spPr>
          <a:xfrm>
            <a:off x="1650600" y="446004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a1</a:t>
            </a:r>
            <a:endParaRPr lang="en-US" sz="1500" b="0" strike="noStrike" spc="-1">
              <a:latin typeface="Arial"/>
            </a:endParaRPr>
          </a:p>
        </p:txBody>
      </p:sp>
      <p:sp>
        <p:nvSpPr>
          <p:cNvPr id="432" name="CustomShape 70"/>
          <p:cNvSpPr/>
          <p:nvPr/>
        </p:nvSpPr>
        <p:spPr>
          <a:xfrm>
            <a:off x="1076400" y="445968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i1</a:t>
            </a:r>
            <a:endParaRPr lang="en-US" sz="1500" b="0" strike="noStrike" spc="-1">
              <a:latin typeface="Arial"/>
            </a:endParaRPr>
          </a:p>
        </p:txBody>
      </p:sp>
      <p:sp>
        <p:nvSpPr>
          <p:cNvPr id="433" name="CustomShape 71"/>
          <p:cNvSpPr/>
          <p:nvPr/>
        </p:nvSpPr>
        <p:spPr>
          <a:xfrm>
            <a:off x="535320" y="445968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P5</a:t>
            </a:r>
            <a:endParaRPr lang="en-US" sz="1500" b="0" strike="noStrike" spc="-1">
              <a:latin typeface="Arial"/>
            </a:endParaRPr>
          </a:p>
        </p:txBody>
      </p:sp>
      <p:sp>
        <p:nvSpPr>
          <p:cNvPr id="434" name="Line 72"/>
          <p:cNvSpPr/>
          <p:nvPr/>
        </p:nvSpPr>
        <p:spPr>
          <a:xfrm>
            <a:off x="4937760" y="3566160"/>
            <a:ext cx="0" cy="6400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35" name="CustomShape 73"/>
          <p:cNvSpPr/>
          <p:nvPr/>
        </p:nvSpPr>
        <p:spPr>
          <a:xfrm>
            <a:off x="2743200" y="5120640"/>
            <a:ext cx="680112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436" name="CustomShape 74"/>
          <p:cNvSpPr/>
          <p:nvPr/>
        </p:nvSpPr>
        <p:spPr>
          <a:xfrm flipH="1" flipV="1">
            <a:off x="7437240" y="511920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437" name="CustomShape 75"/>
          <p:cNvSpPr/>
          <p:nvPr/>
        </p:nvSpPr>
        <p:spPr>
          <a:xfrm flipV="1">
            <a:off x="7898760" y="511920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438" name="CustomShape 76"/>
          <p:cNvSpPr/>
          <p:nvPr/>
        </p:nvSpPr>
        <p:spPr>
          <a:xfrm flipV="1">
            <a:off x="8447400" y="511920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439" name="CustomShape 77"/>
          <p:cNvSpPr/>
          <p:nvPr/>
        </p:nvSpPr>
        <p:spPr>
          <a:xfrm flipV="1">
            <a:off x="8996040" y="511920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440" name="CustomShape 78"/>
          <p:cNvSpPr/>
          <p:nvPr/>
        </p:nvSpPr>
        <p:spPr>
          <a:xfrm>
            <a:off x="7486920" y="5198760"/>
            <a:ext cx="3175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R</a:t>
            </a:r>
            <a:endParaRPr lang="en-US" sz="1500" b="0" strike="noStrike" spc="-1">
              <a:latin typeface="Arial"/>
            </a:endParaRPr>
          </a:p>
        </p:txBody>
      </p:sp>
      <p:sp>
        <p:nvSpPr>
          <p:cNvPr id="441" name="CustomShape 79"/>
          <p:cNvSpPr/>
          <p:nvPr/>
        </p:nvSpPr>
        <p:spPr>
          <a:xfrm>
            <a:off x="7968960" y="518292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b2</a:t>
            </a:r>
            <a:endParaRPr lang="en-US" sz="1500" b="0" strike="noStrike" spc="-1">
              <a:latin typeface="Arial"/>
            </a:endParaRPr>
          </a:p>
        </p:txBody>
      </p:sp>
      <p:sp>
        <p:nvSpPr>
          <p:cNvPr id="442" name="CustomShape 80"/>
          <p:cNvSpPr/>
          <p:nvPr/>
        </p:nvSpPr>
        <p:spPr>
          <a:xfrm>
            <a:off x="8602920" y="519876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i2</a:t>
            </a:r>
            <a:endParaRPr lang="en-US" sz="1500" b="0" strike="noStrike" spc="-1">
              <a:latin typeface="Arial"/>
            </a:endParaRPr>
          </a:p>
        </p:txBody>
      </p:sp>
      <p:sp>
        <p:nvSpPr>
          <p:cNvPr id="443" name="CustomShape 81"/>
          <p:cNvSpPr/>
          <p:nvPr/>
        </p:nvSpPr>
        <p:spPr>
          <a:xfrm>
            <a:off x="9048960" y="518292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P7</a:t>
            </a:r>
            <a:endParaRPr lang="en-US" sz="1500" b="0" strike="noStrike" spc="-1">
              <a:latin typeface="Arial"/>
            </a:endParaRPr>
          </a:p>
        </p:txBody>
      </p:sp>
      <p:sp>
        <p:nvSpPr>
          <p:cNvPr id="444" name="CustomShape 82"/>
          <p:cNvSpPr/>
          <p:nvPr/>
        </p:nvSpPr>
        <p:spPr>
          <a:xfrm>
            <a:off x="473040" y="6735600"/>
            <a:ext cx="583596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445" name="CustomShape 83"/>
          <p:cNvSpPr/>
          <p:nvPr/>
        </p:nvSpPr>
        <p:spPr>
          <a:xfrm>
            <a:off x="2286000" y="673560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446" name="CustomShape 84"/>
          <p:cNvSpPr/>
          <p:nvPr/>
        </p:nvSpPr>
        <p:spPr>
          <a:xfrm>
            <a:off x="2103120" y="6735600"/>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447" name="CustomShape 85"/>
          <p:cNvSpPr/>
          <p:nvPr/>
        </p:nvSpPr>
        <p:spPr>
          <a:xfrm flipH="1">
            <a:off x="1553040" y="673560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448" name="CustomShape 86"/>
          <p:cNvSpPr/>
          <p:nvPr/>
        </p:nvSpPr>
        <p:spPr>
          <a:xfrm flipH="1">
            <a:off x="1004400" y="673560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449" name="CustomShape 87"/>
          <p:cNvSpPr/>
          <p:nvPr/>
        </p:nvSpPr>
        <p:spPr>
          <a:xfrm flipH="1">
            <a:off x="455760" y="673560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450" name="CustomShape 88"/>
          <p:cNvSpPr/>
          <p:nvPr/>
        </p:nvSpPr>
        <p:spPr>
          <a:xfrm rot="10800000">
            <a:off x="3585600" y="6843240"/>
            <a:ext cx="220716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 5'</a:t>
            </a:r>
            <a:endParaRPr lang="en-US" sz="1800" b="0" strike="noStrike" spc="-1" dirty="0">
              <a:latin typeface="Arial"/>
            </a:endParaRPr>
          </a:p>
        </p:txBody>
      </p:sp>
      <p:sp>
        <p:nvSpPr>
          <p:cNvPr id="451" name="CustomShape 89"/>
          <p:cNvSpPr/>
          <p:nvPr/>
        </p:nvSpPr>
        <p:spPr>
          <a:xfrm>
            <a:off x="2334600" y="6806160"/>
            <a:ext cx="2962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F</a:t>
            </a:r>
            <a:endParaRPr lang="en-US" sz="1500" b="0" strike="noStrike" spc="-1">
              <a:latin typeface="Arial"/>
            </a:endParaRPr>
          </a:p>
        </p:txBody>
      </p:sp>
      <p:sp>
        <p:nvSpPr>
          <p:cNvPr id="452" name="CustomShape 90"/>
          <p:cNvSpPr/>
          <p:nvPr/>
        </p:nvSpPr>
        <p:spPr>
          <a:xfrm>
            <a:off x="1650600" y="680652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a1</a:t>
            </a:r>
            <a:endParaRPr lang="en-US" sz="1500" b="0" strike="noStrike" spc="-1">
              <a:latin typeface="Arial"/>
            </a:endParaRPr>
          </a:p>
        </p:txBody>
      </p:sp>
      <p:sp>
        <p:nvSpPr>
          <p:cNvPr id="453" name="CustomShape 91"/>
          <p:cNvSpPr/>
          <p:nvPr/>
        </p:nvSpPr>
        <p:spPr>
          <a:xfrm>
            <a:off x="1076400" y="680616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i1</a:t>
            </a:r>
            <a:endParaRPr lang="en-US" sz="1500" b="0" strike="noStrike" spc="-1">
              <a:latin typeface="Arial"/>
            </a:endParaRPr>
          </a:p>
        </p:txBody>
      </p:sp>
      <p:sp>
        <p:nvSpPr>
          <p:cNvPr id="454" name="CustomShape 92"/>
          <p:cNvSpPr/>
          <p:nvPr/>
        </p:nvSpPr>
        <p:spPr>
          <a:xfrm>
            <a:off x="535320" y="680616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P5</a:t>
            </a:r>
            <a:endParaRPr lang="en-US" sz="1500" b="0" strike="noStrike" spc="-1">
              <a:latin typeface="Arial"/>
            </a:endParaRPr>
          </a:p>
        </p:txBody>
      </p:sp>
      <p:sp>
        <p:nvSpPr>
          <p:cNvPr id="455" name="CustomShape 93"/>
          <p:cNvSpPr/>
          <p:nvPr/>
        </p:nvSpPr>
        <p:spPr>
          <a:xfrm>
            <a:off x="2743200" y="5991120"/>
            <a:ext cx="680112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456" name="CustomShape 94"/>
          <p:cNvSpPr/>
          <p:nvPr/>
        </p:nvSpPr>
        <p:spPr>
          <a:xfrm flipH="1" flipV="1">
            <a:off x="7437240" y="598968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457" name="CustomShape 95"/>
          <p:cNvSpPr/>
          <p:nvPr/>
        </p:nvSpPr>
        <p:spPr>
          <a:xfrm flipV="1">
            <a:off x="7898760" y="598968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458" name="CustomShape 96"/>
          <p:cNvSpPr/>
          <p:nvPr/>
        </p:nvSpPr>
        <p:spPr>
          <a:xfrm flipV="1">
            <a:off x="8447400" y="598968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459" name="CustomShape 97"/>
          <p:cNvSpPr/>
          <p:nvPr/>
        </p:nvSpPr>
        <p:spPr>
          <a:xfrm flipV="1">
            <a:off x="8996040" y="598968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460" name="CustomShape 98"/>
          <p:cNvSpPr/>
          <p:nvPr/>
        </p:nvSpPr>
        <p:spPr>
          <a:xfrm rot="10800000">
            <a:off x="4068489" y="5216478"/>
            <a:ext cx="2034249"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 3'</a:t>
            </a:r>
            <a:endParaRPr lang="en-US" sz="1800" b="0" strike="noStrike" spc="-1" dirty="0">
              <a:latin typeface="Arial"/>
            </a:endParaRPr>
          </a:p>
        </p:txBody>
      </p:sp>
      <p:sp>
        <p:nvSpPr>
          <p:cNvPr id="461" name="CustomShape 99"/>
          <p:cNvSpPr/>
          <p:nvPr/>
        </p:nvSpPr>
        <p:spPr>
          <a:xfrm>
            <a:off x="7486920" y="6069240"/>
            <a:ext cx="3175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R</a:t>
            </a:r>
            <a:endParaRPr lang="en-US" sz="1500" b="0" strike="noStrike" spc="-1">
              <a:latin typeface="Arial"/>
            </a:endParaRPr>
          </a:p>
        </p:txBody>
      </p:sp>
      <p:sp>
        <p:nvSpPr>
          <p:cNvPr id="462" name="CustomShape 100"/>
          <p:cNvSpPr/>
          <p:nvPr/>
        </p:nvSpPr>
        <p:spPr>
          <a:xfrm>
            <a:off x="7968960" y="605340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b2</a:t>
            </a:r>
            <a:endParaRPr lang="en-US" sz="1500" b="0" strike="noStrike" spc="-1">
              <a:latin typeface="Arial"/>
            </a:endParaRPr>
          </a:p>
        </p:txBody>
      </p:sp>
      <p:sp>
        <p:nvSpPr>
          <p:cNvPr id="463" name="CustomShape 101"/>
          <p:cNvSpPr/>
          <p:nvPr/>
        </p:nvSpPr>
        <p:spPr>
          <a:xfrm>
            <a:off x="8602920" y="606924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i2</a:t>
            </a:r>
            <a:endParaRPr lang="en-US" sz="1500" b="0" strike="noStrike" spc="-1">
              <a:latin typeface="Arial"/>
            </a:endParaRPr>
          </a:p>
        </p:txBody>
      </p:sp>
      <p:sp>
        <p:nvSpPr>
          <p:cNvPr id="464" name="CustomShape 102"/>
          <p:cNvSpPr/>
          <p:nvPr/>
        </p:nvSpPr>
        <p:spPr>
          <a:xfrm>
            <a:off x="9048960" y="605340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P7</a:t>
            </a:r>
            <a:endParaRPr lang="en-US" sz="1500" b="0" strike="noStrike" spc="-1">
              <a:latin typeface="Arial"/>
            </a:endParaRPr>
          </a:p>
        </p:txBody>
      </p:sp>
      <p:sp>
        <p:nvSpPr>
          <p:cNvPr id="465" name="CustomShape 103"/>
          <p:cNvSpPr/>
          <p:nvPr/>
        </p:nvSpPr>
        <p:spPr>
          <a:xfrm>
            <a:off x="4302720" y="6040080"/>
            <a:ext cx="200628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 3'</a:t>
            </a:r>
            <a:endParaRPr lang="en-US" sz="1800" b="0" strike="noStrike" spc="-1" dirty="0">
              <a:latin typeface="Arial"/>
            </a:endParaRPr>
          </a:p>
        </p:txBody>
      </p:sp>
      <p:sp>
        <p:nvSpPr>
          <p:cNvPr id="466" name="TextShape 104"/>
          <p:cNvSpPr txBox="1"/>
          <p:nvPr/>
        </p:nvSpPr>
        <p:spPr>
          <a:xfrm>
            <a:off x="37440" y="-9360"/>
            <a:ext cx="7843680" cy="894239"/>
          </a:xfrm>
          <a:prstGeom prst="rect">
            <a:avLst/>
          </a:prstGeom>
          <a:noFill/>
          <a:ln>
            <a:noFill/>
          </a:ln>
        </p:spPr>
        <p:txBody>
          <a:bodyPr lIns="90000" tIns="45000" rIns="90000" bIns="45000">
            <a:noAutofit/>
          </a:bodyPr>
          <a:lstStyle/>
          <a:p>
            <a:r>
              <a:rPr lang="en-US" sz="4800" b="0" strike="noStrike" spc="-1">
                <a:solidFill>
                  <a:srgbClr val="000000"/>
                </a:solidFill>
                <a:latin typeface="BetecknaGS"/>
              </a:rPr>
              <a:t>Illumina Sequencing </a:t>
            </a:r>
            <a:endParaRPr lang="en-US" sz="48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93C62BC-EE7B-B243-A1CE-26822AC873CD}"/>
              </a:ext>
            </a:extLst>
          </p:cNvPr>
          <p:cNvSpPr/>
          <p:nvPr/>
        </p:nvSpPr>
        <p:spPr>
          <a:xfrm>
            <a:off x="-26061" y="0"/>
            <a:ext cx="10106681" cy="150228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467" name="CustomShape 1"/>
          <p:cNvSpPr/>
          <p:nvPr/>
        </p:nvSpPr>
        <p:spPr>
          <a:xfrm>
            <a:off x="346680" y="4127040"/>
            <a:ext cx="660240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468" name="CustomShape 2"/>
          <p:cNvSpPr/>
          <p:nvPr/>
        </p:nvSpPr>
        <p:spPr>
          <a:xfrm>
            <a:off x="2159640" y="412704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469" name="CustomShape 3"/>
          <p:cNvSpPr/>
          <p:nvPr/>
        </p:nvSpPr>
        <p:spPr>
          <a:xfrm>
            <a:off x="1976760" y="4127040"/>
            <a:ext cx="182520" cy="45684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470" name="CustomShape 4"/>
          <p:cNvSpPr/>
          <p:nvPr/>
        </p:nvSpPr>
        <p:spPr>
          <a:xfrm flipH="1">
            <a:off x="1426680" y="412704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471" name="CustomShape 5"/>
          <p:cNvSpPr/>
          <p:nvPr/>
        </p:nvSpPr>
        <p:spPr>
          <a:xfrm flipH="1">
            <a:off x="878040" y="412704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472" name="CustomShape 6"/>
          <p:cNvSpPr/>
          <p:nvPr/>
        </p:nvSpPr>
        <p:spPr>
          <a:xfrm flipH="1">
            <a:off x="329400" y="412704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473" name="CustomShape 7"/>
          <p:cNvSpPr/>
          <p:nvPr/>
        </p:nvSpPr>
        <p:spPr>
          <a:xfrm>
            <a:off x="4212360" y="4182480"/>
            <a:ext cx="234936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 5'</a:t>
            </a:r>
            <a:endParaRPr lang="en-US" sz="1800" b="0" strike="noStrike" spc="-1" dirty="0">
              <a:latin typeface="Arial"/>
            </a:endParaRPr>
          </a:p>
        </p:txBody>
      </p:sp>
      <p:sp>
        <p:nvSpPr>
          <p:cNvPr id="474" name="CustomShape 8"/>
          <p:cNvSpPr/>
          <p:nvPr/>
        </p:nvSpPr>
        <p:spPr>
          <a:xfrm>
            <a:off x="2208240" y="4197600"/>
            <a:ext cx="29628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F</a:t>
            </a:r>
            <a:endParaRPr lang="en-US" sz="1500" b="0" strike="noStrike" spc="-1">
              <a:latin typeface="Arial"/>
            </a:endParaRPr>
          </a:p>
        </p:txBody>
      </p:sp>
      <p:sp>
        <p:nvSpPr>
          <p:cNvPr id="475" name="CustomShape 9"/>
          <p:cNvSpPr/>
          <p:nvPr/>
        </p:nvSpPr>
        <p:spPr>
          <a:xfrm>
            <a:off x="1524240" y="419796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a1</a:t>
            </a:r>
            <a:endParaRPr lang="en-US" sz="1500" b="0" strike="noStrike" spc="-1">
              <a:latin typeface="Arial"/>
            </a:endParaRPr>
          </a:p>
        </p:txBody>
      </p:sp>
      <p:sp>
        <p:nvSpPr>
          <p:cNvPr id="476" name="CustomShape 10"/>
          <p:cNvSpPr/>
          <p:nvPr/>
        </p:nvSpPr>
        <p:spPr>
          <a:xfrm>
            <a:off x="950040" y="419760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i1</a:t>
            </a:r>
            <a:endParaRPr lang="en-US" sz="1500" b="0" strike="noStrike" spc="-1">
              <a:latin typeface="Arial"/>
            </a:endParaRPr>
          </a:p>
        </p:txBody>
      </p:sp>
      <p:sp>
        <p:nvSpPr>
          <p:cNvPr id="477" name="CustomShape 11"/>
          <p:cNvSpPr/>
          <p:nvPr/>
        </p:nvSpPr>
        <p:spPr>
          <a:xfrm>
            <a:off x="408960" y="419760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P5</a:t>
            </a:r>
            <a:endParaRPr lang="en-US" sz="1500" b="0" strike="noStrike" spc="-1">
              <a:latin typeface="Arial"/>
            </a:endParaRPr>
          </a:p>
        </p:txBody>
      </p:sp>
      <p:sp>
        <p:nvSpPr>
          <p:cNvPr id="478" name="Line 12"/>
          <p:cNvSpPr/>
          <p:nvPr/>
        </p:nvSpPr>
        <p:spPr>
          <a:xfrm flipV="1">
            <a:off x="548640" y="2103120"/>
            <a:ext cx="0" cy="1890720"/>
          </a:xfrm>
          <a:prstGeom prst="line">
            <a:avLst/>
          </a:prstGeom>
          <a:ln>
            <a:solidFill>
              <a:srgbClr val="FF9999"/>
            </a:solidFill>
            <a:tailEnd type="triangle" w="med" len="med"/>
          </a:ln>
        </p:spPr>
        <p:style>
          <a:lnRef idx="0">
            <a:scrgbClr r="0" g="0" b="0"/>
          </a:lnRef>
          <a:fillRef idx="0">
            <a:scrgbClr r="0" g="0" b="0"/>
          </a:fillRef>
          <a:effectRef idx="0">
            <a:scrgbClr r="0" g="0" b="0"/>
          </a:effectRef>
          <a:fontRef idx="minor"/>
        </p:style>
      </p:sp>
      <p:sp>
        <p:nvSpPr>
          <p:cNvPr id="479" name="CustomShape 13"/>
          <p:cNvSpPr/>
          <p:nvPr/>
        </p:nvSpPr>
        <p:spPr>
          <a:xfrm>
            <a:off x="182880" y="1737360"/>
            <a:ext cx="4927680"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i="1" strike="noStrike" spc="-1">
                <a:solidFill>
                  <a:srgbClr val="000000"/>
                </a:solidFill>
                <a:latin typeface="Arial"/>
              </a:rPr>
              <a:t>Sequencing primer:</a:t>
            </a:r>
            <a:r>
              <a:rPr lang="en-US" sz="1400" b="0" strike="noStrike" spc="-1">
                <a:solidFill>
                  <a:srgbClr val="000000"/>
                </a:solidFill>
                <a:latin typeface="Arial"/>
              </a:rPr>
              <a:t> allows you to identify paired-mate reads</a:t>
            </a:r>
            <a:endParaRPr lang="en-US" sz="1400" b="0" strike="noStrike" spc="-1">
              <a:latin typeface="Arial"/>
            </a:endParaRPr>
          </a:p>
        </p:txBody>
      </p:sp>
      <p:sp>
        <p:nvSpPr>
          <p:cNvPr id="480" name="Line 14"/>
          <p:cNvSpPr/>
          <p:nvPr/>
        </p:nvSpPr>
        <p:spPr>
          <a:xfrm flipV="1">
            <a:off x="1124640" y="2507760"/>
            <a:ext cx="0" cy="1463040"/>
          </a:xfrm>
          <a:prstGeom prst="line">
            <a:avLst/>
          </a:prstGeom>
          <a:ln>
            <a:solidFill>
              <a:srgbClr val="FF9999"/>
            </a:solidFill>
            <a:tailEnd type="triangle" w="med" len="med"/>
          </a:ln>
        </p:spPr>
        <p:style>
          <a:lnRef idx="0">
            <a:scrgbClr r="0" g="0" b="0"/>
          </a:lnRef>
          <a:fillRef idx="0">
            <a:scrgbClr r="0" g="0" b="0"/>
          </a:fillRef>
          <a:effectRef idx="0">
            <a:scrgbClr r="0" g="0" b="0"/>
          </a:effectRef>
          <a:fontRef idx="minor"/>
        </p:style>
      </p:sp>
      <p:sp>
        <p:nvSpPr>
          <p:cNvPr id="481" name="CustomShape 15"/>
          <p:cNvSpPr/>
          <p:nvPr/>
        </p:nvSpPr>
        <p:spPr>
          <a:xfrm>
            <a:off x="781920" y="2166480"/>
            <a:ext cx="4691520"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i="1" strike="noStrike" spc="-1">
                <a:solidFill>
                  <a:srgbClr val="000000"/>
                </a:solidFill>
                <a:latin typeface="Arial"/>
              </a:rPr>
              <a:t>Index</a:t>
            </a:r>
            <a:r>
              <a:rPr lang="en-US" sz="1400" b="0" strike="noStrike" spc="-1">
                <a:solidFill>
                  <a:srgbClr val="000000"/>
                </a:solidFill>
                <a:latin typeface="Arial"/>
              </a:rPr>
              <a:t>: biological sample identifier, allows you to multiplex</a:t>
            </a:r>
            <a:endParaRPr lang="en-US" sz="1400" b="0" strike="noStrike" spc="-1">
              <a:latin typeface="Arial"/>
            </a:endParaRPr>
          </a:p>
        </p:txBody>
      </p:sp>
      <p:sp>
        <p:nvSpPr>
          <p:cNvPr id="482" name="Line 16"/>
          <p:cNvSpPr/>
          <p:nvPr/>
        </p:nvSpPr>
        <p:spPr>
          <a:xfrm flipV="1">
            <a:off x="1664640" y="2926080"/>
            <a:ext cx="0" cy="1068480"/>
          </a:xfrm>
          <a:prstGeom prst="line">
            <a:avLst/>
          </a:prstGeom>
          <a:ln>
            <a:solidFill>
              <a:srgbClr val="FF9999"/>
            </a:solidFill>
            <a:tailEnd type="triangle" w="med" len="med"/>
          </a:ln>
        </p:spPr>
        <p:style>
          <a:lnRef idx="0">
            <a:scrgbClr r="0" g="0" b="0"/>
          </a:lnRef>
          <a:fillRef idx="0">
            <a:scrgbClr r="0" g="0" b="0"/>
          </a:fillRef>
          <a:effectRef idx="0">
            <a:scrgbClr r="0" g="0" b="0"/>
          </a:effectRef>
          <a:fontRef idx="minor"/>
        </p:style>
      </p:sp>
      <p:sp>
        <p:nvSpPr>
          <p:cNvPr id="483" name="CustomShape 17"/>
          <p:cNvSpPr/>
          <p:nvPr/>
        </p:nvSpPr>
        <p:spPr>
          <a:xfrm>
            <a:off x="1322280" y="2598480"/>
            <a:ext cx="5447520"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i="1" strike="noStrike" spc="-1">
                <a:solidFill>
                  <a:srgbClr val="000000"/>
                </a:solidFill>
                <a:latin typeface="Arial"/>
              </a:rPr>
              <a:t>Adapter</a:t>
            </a:r>
            <a:r>
              <a:rPr lang="en-US" sz="1400" b="0" strike="noStrike" spc="-1">
                <a:solidFill>
                  <a:srgbClr val="000000"/>
                </a:solidFill>
                <a:latin typeface="Arial"/>
              </a:rPr>
              <a:t>: needed to tag all PCR products for barcoding/sequencing</a:t>
            </a:r>
            <a:endParaRPr lang="en-US" sz="1400" b="0" strike="noStrike" spc="-1">
              <a:latin typeface="Arial"/>
            </a:endParaRPr>
          </a:p>
        </p:txBody>
      </p:sp>
      <p:sp>
        <p:nvSpPr>
          <p:cNvPr id="484" name="Line 18"/>
          <p:cNvSpPr/>
          <p:nvPr/>
        </p:nvSpPr>
        <p:spPr>
          <a:xfrm flipV="1">
            <a:off x="2061000" y="3280320"/>
            <a:ext cx="0" cy="743040"/>
          </a:xfrm>
          <a:prstGeom prst="line">
            <a:avLst/>
          </a:prstGeom>
          <a:ln>
            <a:solidFill>
              <a:srgbClr val="993366"/>
            </a:solidFill>
            <a:tailEnd type="triangle" w="med" len="med"/>
          </a:ln>
        </p:spPr>
        <p:style>
          <a:lnRef idx="0">
            <a:scrgbClr r="0" g="0" b="0"/>
          </a:lnRef>
          <a:fillRef idx="0">
            <a:scrgbClr r="0" g="0" b="0"/>
          </a:fillRef>
          <a:effectRef idx="0">
            <a:scrgbClr r="0" g="0" b="0"/>
          </a:effectRef>
          <a:fontRef idx="minor"/>
        </p:style>
      </p:sp>
      <p:sp>
        <p:nvSpPr>
          <p:cNvPr id="485" name="CustomShape 19"/>
          <p:cNvSpPr/>
          <p:nvPr/>
        </p:nvSpPr>
        <p:spPr>
          <a:xfrm>
            <a:off x="1718640" y="3020760"/>
            <a:ext cx="4316040" cy="28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i="1" strike="noStrike" spc="-1">
                <a:solidFill>
                  <a:srgbClr val="000000"/>
                </a:solidFill>
                <a:latin typeface="Arial"/>
              </a:rPr>
              <a:t>Random Ns</a:t>
            </a:r>
            <a:r>
              <a:rPr lang="en-US" sz="1400" b="0" strike="noStrike" spc="-1">
                <a:solidFill>
                  <a:srgbClr val="000000"/>
                </a:solidFill>
                <a:latin typeface="Arial"/>
              </a:rPr>
              <a:t>:  to improve sequencing and clustering</a:t>
            </a:r>
            <a:endParaRPr lang="en-US" sz="1400" b="0" strike="noStrike" spc="-1">
              <a:latin typeface="Arial"/>
            </a:endParaRPr>
          </a:p>
        </p:txBody>
      </p:sp>
      <p:sp>
        <p:nvSpPr>
          <p:cNvPr id="486" name="Line 20"/>
          <p:cNvSpPr/>
          <p:nvPr/>
        </p:nvSpPr>
        <p:spPr>
          <a:xfrm flipV="1">
            <a:off x="2349000" y="3657600"/>
            <a:ext cx="0" cy="366120"/>
          </a:xfrm>
          <a:prstGeom prst="line">
            <a:avLst/>
          </a:prstGeom>
          <a:ln>
            <a:solidFill>
              <a:srgbClr val="CC0000"/>
            </a:solidFill>
            <a:tailEnd type="triangle" w="med" len="med"/>
          </a:ln>
        </p:spPr>
        <p:style>
          <a:lnRef idx="0">
            <a:scrgbClr r="0" g="0" b="0"/>
          </a:lnRef>
          <a:fillRef idx="0">
            <a:scrgbClr r="0" g="0" b="0"/>
          </a:fillRef>
          <a:effectRef idx="0">
            <a:scrgbClr r="0" g="0" b="0"/>
          </a:effectRef>
          <a:fontRef idx="minor"/>
        </p:style>
      </p:sp>
      <p:sp>
        <p:nvSpPr>
          <p:cNvPr id="487" name="CustomShape 21"/>
          <p:cNvSpPr/>
          <p:nvPr/>
        </p:nvSpPr>
        <p:spPr>
          <a:xfrm>
            <a:off x="2150640" y="3344760"/>
            <a:ext cx="5072760" cy="31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i="1" strike="noStrike" spc="-1">
                <a:solidFill>
                  <a:srgbClr val="000000"/>
                </a:solidFill>
                <a:latin typeface="Arial"/>
              </a:rPr>
              <a:t>UserPrimer</a:t>
            </a:r>
            <a:r>
              <a:rPr lang="en-US" sz="1400" b="0" strike="noStrike" spc="-1">
                <a:solidFill>
                  <a:srgbClr val="000000"/>
                </a:solidFill>
                <a:latin typeface="Arial"/>
              </a:rPr>
              <a:t>: this is the primer you used for gene amplification </a:t>
            </a:r>
            <a:endParaRPr lang="en-US" sz="1400" b="0" strike="noStrike" spc="-1">
              <a:latin typeface="Arial"/>
            </a:endParaRPr>
          </a:p>
        </p:txBody>
      </p:sp>
      <p:sp>
        <p:nvSpPr>
          <p:cNvPr id="488" name="CustomShape 22"/>
          <p:cNvSpPr/>
          <p:nvPr/>
        </p:nvSpPr>
        <p:spPr>
          <a:xfrm>
            <a:off x="3383280" y="4663440"/>
            <a:ext cx="6069600" cy="456840"/>
          </a:xfrm>
          <a:prstGeom prst="rect">
            <a:avLst/>
          </a:prstGeom>
          <a:solidFill>
            <a:srgbClr val="CFE7F5"/>
          </a:solidFill>
          <a:ln>
            <a:noFill/>
          </a:ln>
        </p:spPr>
        <p:style>
          <a:lnRef idx="0">
            <a:scrgbClr r="0" g="0" b="0"/>
          </a:lnRef>
          <a:fillRef idx="0">
            <a:scrgbClr r="0" g="0" b="0"/>
          </a:fillRef>
          <a:effectRef idx="0">
            <a:scrgbClr r="0" g="0" b="0"/>
          </a:effectRef>
          <a:fontRef idx="minor"/>
        </p:style>
      </p:sp>
      <p:sp>
        <p:nvSpPr>
          <p:cNvPr id="489" name="CustomShape 23"/>
          <p:cNvSpPr/>
          <p:nvPr/>
        </p:nvSpPr>
        <p:spPr>
          <a:xfrm flipH="1" flipV="1">
            <a:off x="7345800" y="4662000"/>
            <a:ext cx="456840" cy="456840"/>
          </a:xfrm>
          <a:prstGeom prst="rect">
            <a:avLst/>
          </a:prstGeom>
          <a:solidFill>
            <a:srgbClr val="6666FF"/>
          </a:solidFill>
          <a:ln>
            <a:noFill/>
          </a:ln>
        </p:spPr>
        <p:style>
          <a:lnRef idx="0">
            <a:scrgbClr r="0" g="0" b="0"/>
          </a:lnRef>
          <a:fillRef idx="0">
            <a:scrgbClr r="0" g="0" b="0"/>
          </a:fillRef>
          <a:effectRef idx="0">
            <a:scrgbClr r="0" g="0" b="0"/>
          </a:effectRef>
          <a:fontRef idx="minor"/>
        </p:style>
      </p:sp>
      <p:sp>
        <p:nvSpPr>
          <p:cNvPr id="490" name="CustomShape 24"/>
          <p:cNvSpPr/>
          <p:nvPr/>
        </p:nvSpPr>
        <p:spPr>
          <a:xfrm flipV="1">
            <a:off x="7807320" y="4662000"/>
            <a:ext cx="548280" cy="456840"/>
          </a:xfrm>
          <a:prstGeom prst="rect">
            <a:avLst/>
          </a:prstGeom>
          <a:solidFill>
            <a:srgbClr val="CCFFCC"/>
          </a:solidFill>
          <a:ln>
            <a:noFill/>
          </a:ln>
        </p:spPr>
        <p:style>
          <a:lnRef idx="0">
            <a:scrgbClr r="0" g="0" b="0"/>
          </a:lnRef>
          <a:fillRef idx="0">
            <a:scrgbClr r="0" g="0" b="0"/>
          </a:fillRef>
          <a:effectRef idx="0">
            <a:scrgbClr r="0" g="0" b="0"/>
          </a:effectRef>
          <a:fontRef idx="minor"/>
        </p:style>
      </p:sp>
      <p:sp>
        <p:nvSpPr>
          <p:cNvPr id="491" name="CustomShape 25"/>
          <p:cNvSpPr/>
          <p:nvPr/>
        </p:nvSpPr>
        <p:spPr>
          <a:xfrm flipV="1">
            <a:off x="8355960" y="4662000"/>
            <a:ext cx="548280" cy="456840"/>
          </a:xfrm>
          <a:prstGeom prst="rect">
            <a:avLst/>
          </a:prstGeom>
          <a:solidFill>
            <a:srgbClr val="FFFF99"/>
          </a:solidFill>
          <a:ln>
            <a:noFill/>
          </a:ln>
        </p:spPr>
        <p:style>
          <a:lnRef idx="0">
            <a:scrgbClr r="0" g="0" b="0"/>
          </a:lnRef>
          <a:fillRef idx="0">
            <a:scrgbClr r="0" g="0" b="0"/>
          </a:fillRef>
          <a:effectRef idx="0">
            <a:scrgbClr r="0" g="0" b="0"/>
          </a:effectRef>
          <a:fontRef idx="minor"/>
        </p:style>
      </p:sp>
      <p:sp>
        <p:nvSpPr>
          <p:cNvPr id="492" name="CustomShape 26"/>
          <p:cNvSpPr/>
          <p:nvPr/>
        </p:nvSpPr>
        <p:spPr>
          <a:xfrm flipV="1">
            <a:off x="8904600" y="4662000"/>
            <a:ext cx="548280" cy="456840"/>
          </a:xfrm>
          <a:prstGeom prst="rect">
            <a:avLst/>
          </a:prstGeom>
          <a:solidFill>
            <a:srgbClr val="FF9999"/>
          </a:solidFill>
          <a:ln>
            <a:noFill/>
          </a:ln>
        </p:spPr>
        <p:style>
          <a:lnRef idx="0">
            <a:scrgbClr r="0" g="0" b="0"/>
          </a:lnRef>
          <a:fillRef idx="0">
            <a:scrgbClr r="0" g="0" b="0"/>
          </a:fillRef>
          <a:effectRef idx="0">
            <a:scrgbClr r="0" g="0" b="0"/>
          </a:effectRef>
          <a:fontRef idx="minor"/>
        </p:style>
      </p:sp>
      <p:sp>
        <p:nvSpPr>
          <p:cNvPr id="493" name="CustomShape 27"/>
          <p:cNvSpPr/>
          <p:nvPr/>
        </p:nvSpPr>
        <p:spPr>
          <a:xfrm>
            <a:off x="4211280" y="4718880"/>
            <a:ext cx="226872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rPr>
              <a:t>16S amplicon 3'</a:t>
            </a:r>
            <a:endParaRPr lang="en-US" sz="1800" b="0" strike="noStrike" spc="-1" dirty="0">
              <a:latin typeface="Arial"/>
            </a:endParaRPr>
          </a:p>
        </p:txBody>
      </p:sp>
      <p:sp>
        <p:nvSpPr>
          <p:cNvPr id="494" name="CustomShape 28"/>
          <p:cNvSpPr/>
          <p:nvPr/>
        </p:nvSpPr>
        <p:spPr>
          <a:xfrm>
            <a:off x="7395480" y="4741560"/>
            <a:ext cx="3175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R</a:t>
            </a:r>
            <a:endParaRPr lang="en-US" sz="1500" b="0" strike="noStrike" spc="-1">
              <a:latin typeface="Arial"/>
            </a:endParaRPr>
          </a:p>
        </p:txBody>
      </p:sp>
      <p:sp>
        <p:nvSpPr>
          <p:cNvPr id="495" name="CustomShape 29"/>
          <p:cNvSpPr/>
          <p:nvPr/>
        </p:nvSpPr>
        <p:spPr>
          <a:xfrm>
            <a:off x="7877520" y="4725720"/>
            <a:ext cx="3938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b2</a:t>
            </a:r>
            <a:endParaRPr lang="en-US" sz="1500" b="0" strike="noStrike" spc="-1">
              <a:latin typeface="Arial"/>
            </a:endParaRPr>
          </a:p>
        </p:txBody>
      </p:sp>
      <p:sp>
        <p:nvSpPr>
          <p:cNvPr id="496" name="CustomShape 30"/>
          <p:cNvSpPr/>
          <p:nvPr/>
        </p:nvSpPr>
        <p:spPr>
          <a:xfrm>
            <a:off x="8511480" y="4741560"/>
            <a:ext cx="32976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i2</a:t>
            </a:r>
            <a:endParaRPr lang="en-US" sz="1500" b="0" strike="noStrike" spc="-1">
              <a:latin typeface="Arial"/>
            </a:endParaRPr>
          </a:p>
        </p:txBody>
      </p:sp>
      <p:sp>
        <p:nvSpPr>
          <p:cNvPr id="497" name="CustomShape 31"/>
          <p:cNvSpPr/>
          <p:nvPr/>
        </p:nvSpPr>
        <p:spPr>
          <a:xfrm>
            <a:off x="8957520" y="4725720"/>
            <a:ext cx="41364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0" strike="noStrike" spc="-1">
                <a:solidFill>
                  <a:srgbClr val="000000"/>
                </a:solidFill>
                <a:latin typeface="Arial"/>
              </a:rPr>
              <a:t>P7</a:t>
            </a:r>
            <a:endParaRPr lang="en-US" sz="1500" b="0" strike="noStrike" spc="-1">
              <a:latin typeface="Arial"/>
            </a:endParaRPr>
          </a:p>
        </p:txBody>
      </p:sp>
      <p:sp>
        <p:nvSpPr>
          <p:cNvPr id="498" name="CustomShape 32"/>
          <p:cNvSpPr/>
          <p:nvPr/>
        </p:nvSpPr>
        <p:spPr>
          <a:xfrm flipH="1" flipV="1">
            <a:off x="7223760" y="3499560"/>
            <a:ext cx="352080" cy="1162440"/>
          </a:xfrm>
          <a:prstGeom prst="bentConnector3">
            <a:avLst>
              <a:gd name="adj1" fmla="val 50000"/>
            </a:avLst>
          </a:prstGeom>
          <a:noFill/>
          <a:ln>
            <a:solidFill>
              <a:srgbClr val="CC0000"/>
            </a:solidFill>
            <a:tailEnd type="triangle" w="med" len="med"/>
          </a:ln>
        </p:spPr>
        <p:style>
          <a:lnRef idx="0">
            <a:scrgbClr r="0" g="0" b="0"/>
          </a:lnRef>
          <a:fillRef idx="0">
            <a:scrgbClr r="0" g="0" b="0"/>
          </a:fillRef>
          <a:effectRef idx="0">
            <a:scrgbClr r="0" g="0" b="0"/>
          </a:effectRef>
          <a:fontRef idx="minor"/>
        </p:style>
      </p:sp>
      <p:sp>
        <p:nvSpPr>
          <p:cNvPr id="499" name="CustomShape 33"/>
          <p:cNvSpPr/>
          <p:nvPr/>
        </p:nvSpPr>
        <p:spPr>
          <a:xfrm flipH="1" flipV="1">
            <a:off x="6768720" y="2743560"/>
            <a:ext cx="1304280" cy="1982160"/>
          </a:xfrm>
          <a:prstGeom prst="bentConnector3">
            <a:avLst>
              <a:gd name="adj1" fmla="val 9657"/>
            </a:avLst>
          </a:prstGeom>
          <a:noFill/>
          <a:ln>
            <a:solidFill>
              <a:srgbClr val="FF9999"/>
            </a:solidFill>
            <a:tailEnd type="triangle" w="med" len="med"/>
          </a:ln>
        </p:spPr>
        <p:style>
          <a:lnRef idx="0">
            <a:scrgbClr r="0" g="0" b="0"/>
          </a:lnRef>
          <a:fillRef idx="0">
            <a:scrgbClr r="0" g="0" b="0"/>
          </a:fillRef>
          <a:effectRef idx="0">
            <a:scrgbClr r="0" g="0" b="0"/>
          </a:effectRef>
          <a:fontRef idx="minor"/>
        </p:style>
      </p:sp>
      <p:sp>
        <p:nvSpPr>
          <p:cNvPr id="500" name="CustomShape 34"/>
          <p:cNvSpPr/>
          <p:nvPr/>
        </p:nvSpPr>
        <p:spPr>
          <a:xfrm flipH="1" flipV="1">
            <a:off x="5473440" y="2310120"/>
            <a:ext cx="3156480" cy="2351880"/>
          </a:xfrm>
          <a:prstGeom prst="bentConnector3">
            <a:avLst>
              <a:gd name="adj1" fmla="val 3854"/>
            </a:avLst>
          </a:prstGeom>
          <a:noFill/>
          <a:ln>
            <a:solidFill>
              <a:srgbClr val="FF9999"/>
            </a:solidFill>
            <a:tailEnd type="triangle" w="med" len="med"/>
          </a:ln>
        </p:spPr>
        <p:style>
          <a:lnRef idx="0">
            <a:scrgbClr r="0" g="0" b="0"/>
          </a:lnRef>
          <a:fillRef idx="0">
            <a:scrgbClr r="0" g="0" b="0"/>
          </a:fillRef>
          <a:effectRef idx="0">
            <a:scrgbClr r="0" g="0" b="0"/>
          </a:effectRef>
          <a:fontRef idx="minor"/>
        </p:style>
      </p:sp>
      <p:sp>
        <p:nvSpPr>
          <p:cNvPr id="501" name="CustomShape 35"/>
          <p:cNvSpPr/>
          <p:nvPr/>
        </p:nvSpPr>
        <p:spPr>
          <a:xfrm flipH="1" flipV="1">
            <a:off x="5110560" y="1882440"/>
            <a:ext cx="4053600" cy="2843280"/>
          </a:xfrm>
          <a:prstGeom prst="bentConnector3">
            <a:avLst>
              <a:gd name="adj1" fmla="val 3907"/>
            </a:avLst>
          </a:prstGeom>
          <a:noFill/>
          <a:ln>
            <a:solidFill>
              <a:srgbClr val="FF9999"/>
            </a:solidFill>
            <a:tailEnd type="triangle" w="med" len="med"/>
          </a:ln>
        </p:spPr>
        <p:style>
          <a:lnRef idx="0">
            <a:scrgbClr r="0" g="0" b="0"/>
          </a:lnRef>
          <a:fillRef idx="0">
            <a:scrgbClr r="0" g="0" b="0"/>
          </a:fillRef>
          <a:effectRef idx="0">
            <a:scrgbClr r="0" g="0" b="0"/>
          </a:effectRef>
          <a:fontRef idx="minor"/>
        </p:style>
      </p:sp>
      <p:sp>
        <p:nvSpPr>
          <p:cNvPr id="502" name="CustomShape 36"/>
          <p:cNvSpPr/>
          <p:nvPr/>
        </p:nvSpPr>
        <p:spPr>
          <a:xfrm rot="16199400">
            <a:off x="1079640" y="5363640"/>
            <a:ext cx="182520" cy="1610640"/>
          </a:xfrm>
          <a:custGeom>
            <a:avLst/>
            <a:gdLst/>
            <a:ahLst/>
            <a:cxnLst/>
            <a:rect l="l" t="t" r="r" b="b"/>
            <a:pathLst>
              <a:path w="510" h="4477">
                <a:moveTo>
                  <a:pt x="509" y="0"/>
                </a:moveTo>
                <a:cubicBezTo>
                  <a:pt x="382" y="0"/>
                  <a:pt x="255" y="186"/>
                  <a:pt x="255" y="373"/>
                </a:cubicBezTo>
                <a:lnTo>
                  <a:pt x="255" y="1865"/>
                </a:lnTo>
                <a:cubicBezTo>
                  <a:pt x="255" y="2051"/>
                  <a:pt x="128" y="2238"/>
                  <a:pt x="0" y="2238"/>
                </a:cubicBezTo>
                <a:cubicBezTo>
                  <a:pt x="128" y="2238"/>
                  <a:pt x="255" y="2424"/>
                  <a:pt x="255" y="2611"/>
                </a:cubicBezTo>
                <a:lnTo>
                  <a:pt x="255" y="4103"/>
                </a:lnTo>
                <a:cubicBezTo>
                  <a:pt x="255" y="4289"/>
                  <a:pt x="382" y="4476"/>
                  <a:pt x="509" y="4476"/>
                </a:cubicBezTo>
              </a:path>
            </a:pathLst>
          </a:custGeom>
          <a:noFill/>
          <a:ln w="18360">
            <a:solidFill>
              <a:srgbClr val="FF9999"/>
            </a:solidFill>
            <a:round/>
          </a:ln>
        </p:spPr>
        <p:style>
          <a:lnRef idx="0">
            <a:scrgbClr r="0" g="0" b="0"/>
          </a:lnRef>
          <a:fillRef idx="0">
            <a:scrgbClr r="0" g="0" b="0"/>
          </a:fillRef>
          <a:effectRef idx="0">
            <a:scrgbClr r="0" g="0" b="0"/>
          </a:effectRef>
          <a:fontRef idx="minor"/>
        </p:style>
      </p:sp>
      <p:sp>
        <p:nvSpPr>
          <p:cNvPr id="503" name="CustomShape 37"/>
          <p:cNvSpPr/>
          <p:nvPr/>
        </p:nvSpPr>
        <p:spPr>
          <a:xfrm rot="16199400">
            <a:off x="8531640" y="5364000"/>
            <a:ext cx="182520" cy="1610640"/>
          </a:xfrm>
          <a:custGeom>
            <a:avLst/>
            <a:gdLst/>
            <a:ahLst/>
            <a:cxnLst/>
            <a:rect l="l" t="t" r="r" b="b"/>
            <a:pathLst>
              <a:path w="510" h="4477">
                <a:moveTo>
                  <a:pt x="509" y="0"/>
                </a:moveTo>
                <a:cubicBezTo>
                  <a:pt x="382" y="0"/>
                  <a:pt x="255" y="186"/>
                  <a:pt x="255" y="373"/>
                </a:cubicBezTo>
                <a:lnTo>
                  <a:pt x="255" y="1865"/>
                </a:lnTo>
                <a:cubicBezTo>
                  <a:pt x="255" y="2051"/>
                  <a:pt x="128" y="2238"/>
                  <a:pt x="0" y="2238"/>
                </a:cubicBezTo>
                <a:cubicBezTo>
                  <a:pt x="128" y="2238"/>
                  <a:pt x="255" y="2424"/>
                  <a:pt x="255" y="2611"/>
                </a:cubicBezTo>
                <a:lnTo>
                  <a:pt x="255" y="4103"/>
                </a:lnTo>
                <a:cubicBezTo>
                  <a:pt x="255" y="4289"/>
                  <a:pt x="382" y="4476"/>
                  <a:pt x="509" y="4476"/>
                </a:cubicBezTo>
              </a:path>
            </a:pathLst>
          </a:custGeom>
          <a:noFill/>
          <a:ln w="18360">
            <a:solidFill>
              <a:srgbClr val="FF9999"/>
            </a:solidFill>
            <a:round/>
          </a:ln>
        </p:spPr>
        <p:style>
          <a:lnRef idx="0">
            <a:scrgbClr r="0" g="0" b="0"/>
          </a:lnRef>
          <a:fillRef idx="0">
            <a:scrgbClr r="0" g="0" b="0"/>
          </a:fillRef>
          <a:effectRef idx="0">
            <a:scrgbClr r="0" g="0" b="0"/>
          </a:effectRef>
          <a:fontRef idx="minor"/>
        </p:style>
      </p:sp>
      <p:sp>
        <p:nvSpPr>
          <p:cNvPr id="504" name="CustomShape 38"/>
          <p:cNvSpPr/>
          <p:nvPr/>
        </p:nvSpPr>
        <p:spPr>
          <a:xfrm>
            <a:off x="2053440" y="6007320"/>
            <a:ext cx="6034680" cy="34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i="1" strike="noStrike" spc="-1">
                <a:solidFill>
                  <a:srgbClr val="FF0000"/>
                </a:solidFill>
                <a:latin typeface="Arial"/>
              </a:rPr>
              <a:t>often taken away by sequencing facility if reads are DEMULTIPLEXED</a:t>
            </a:r>
            <a:endParaRPr lang="en-US" sz="1400" b="0" strike="noStrike" spc="-1">
              <a:latin typeface="Arial"/>
            </a:endParaRPr>
          </a:p>
        </p:txBody>
      </p:sp>
      <p:sp>
        <p:nvSpPr>
          <p:cNvPr id="505" name="CustomShape 39"/>
          <p:cNvSpPr/>
          <p:nvPr/>
        </p:nvSpPr>
        <p:spPr>
          <a:xfrm rot="16199400">
            <a:off x="2296440" y="5510160"/>
            <a:ext cx="182520" cy="456840"/>
          </a:xfrm>
          <a:custGeom>
            <a:avLst/>
            <a:gdLst/>
            <a:ahLst/>
            <a:cxnLst/>
            <a:rect l="l" t="t" r="r" b="b"/>
            <a:pathLst>
              <a:path w="510" h="1272">
                <a:moveTo>
                  <a:pt x="509" y="0"/>
                </a:moveTo>
                <a:cubicBezTo>
                  <a:pt x="382" y="0"/>
                  <a:pt x="255" y="52"/>
                  <a:pt x="255" y="105"/>
                </a:cubicBezTo>
                <a:lnTo>
                  <a:pt x="255" y="529"/>
                </a:lnTo>
                <a:cubicBezTo>
                  <a:pt x="255" y="582"/>
                  <a:pt x="128" y="635"/>
                  <a:pt x="0" y="635"/>
                </a:cubicBezTo>
                <a:cubicBezTo>
                  <a:pt x="128" y="635"/>
                  <a:pt x="255" y="688"/>
                  <a:pt x="255" y="741"/>
                </a:cubicBezTo>
                <a:lnTo>
                  <a:pt x="255" y="1165"/>
                </a:lnTo>
                <a:cubicBezTo>
                  <a:pt x="255" y="1218"/>
                  <a:pt x="382" y="1271"/>
                  <a:pt x="509" y="1271"/>
                </a:cubicBezTo>
              </a:path>
            </a:pathLst>
          </a:custGeom>
          <a:noFill/>
          <a:ln w="18360">
            <a:solidFill>
              <a:srgbClr val="CC0000"/>
            </a:solidFill>
            <a:round/>
          </a:ln>
        </p:spPr>
        <p:style>
          <a:lnRef idx="0">
            <a:scrgbClr r="0" g="0" b="0"/>
          </a:lnRef>
          <a:fillRef idx="0">
            <a:scrgbClr r="0" g="0" b="0"/>
          </a:fillRef>
          <a:effectRef idx="0">
            <a:scrgbClr r="0" g="0" b="0"/>
          </a:effectRef>
          <a:fontRef idx="minor"/>
        </p:style>
      </p:sp>
      <p:sp>
        <p:nvSpPr>
          <p:cNvPr id="506" name="CustomShape 40"/>
          <p:cNvSpPr/>
          <p:nvPr/>
        </p:nvSpPr>
        <p:spPr>
          <a:xfrm rot="16199400">
            <a:off x="7503480" y="5529960"/>
            <a:ext cx="182520" cy="418320"/>
          </a:xfrm>
          <a:custGeom>
            <a:avLst/>
            <a:gdLst/>
            <a:ahLst/>
            <a:cxnLst/>
            <a:rect l="l" t="t" r="r" b="b"/>
            <a:pathLst>
              <a:path w="510" h="1165">
                <a:moveTo>
                  <a:pt x="509" y="0"/>
                </a:moveTo>
                <a:cubicBezTo>
                  <a:pt x="382" y="0"/>
                  <a:pt x="255" y="48"/>
                  <a:pt x="255" y="97"/>
                </a:cubicBezTo>
                <a:lnTo>
                  <a:pt x="255" y="485"/>
                </a:lnTo>
                <a:cubicBezTo>
                  <a:pt x="255" y="533"/>
                  <a:pt x="128" y="582"/>
                  <a:pt x="0" y="582"/>
                </a:cubicBezTo>
                <a:cubicBezTo>
                  <a:pt x="128" y="582"/>
                  <a:pt x="255" y="630"/>
                  <a:pt x="255" y="679"/>
                </a:cubicBezTo>
                <a:lnTo>
                  <a:pt x="255" y="1067"/>
                </a:lnTo>
                <a:cubicBezTo>
                  <a:pt x="255" y="1115"/>
                  <a:pt x="382" y="1164"/>
                  <a:pt x="509" y="1164"/>
                </a:cubicBezTo>
              </a:path>
            </a:pathLst>
          </a:custGeom>
          <a:noFill/>
          <a:ln w="18360">
            <a:solidFill>
              <a:srgbClr val="CC0000"/>
            </a:solidFill>
            <a:round/>
          </a:ln>
        </p:spPr>
        <p:style>
          <a:lnRef idx="0">
            <a:scrgbClr r="0" g="0" b="0"/>
          </a:lnRef>
          <a:fillRef idx="0">
            <a:scrgbClr r="0" g="0" b="0"/>
          </a:fillRef>
          <a:effectRef idx="0">
            <a:scrgbClr r="0" g="0" b="0"/>
          </a:effectRef>
          <a:fontRef idx="minor"/>
        </p:style>
      </p:sp>
      <p:sp>
        <p:nvSpPr>
          <p:cNvPr id="507" name="CustomShape 41"/>
          <p:cNvSpPr/>
          <p:nvPr/>
        </p:nvSpPr>
        <p:spPr>
          <a:xfrm>
            <a:off x="2989440" y="5575680"/>
            <a:ext cx="4051080" cy="34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i="1" strike="noStrike" spc="-1">
                <a:solidFill>
                  <a:srgbClr val="CC0000"/>
                </a:solidFill>
                <a:latin typeface="Arial"/>
              </a:rPr>
              <a:t>taken away ONLY if sequence processing asked</a:t>
            </a:r>
            <a:endParaRPr lang="en-US" sz="1400" b="0" strike="noStrike" spc="-1">
              <a:latin typeface="Arial"/>
            </a:endParaRPr>
          </a:p>
        </p:txBody>
      </p:sp>
      <p:sp>
        <p:nvSpPr>
          <p:cNvPr id="508" name="CustomShape 42"/>
          <p:cNvSpPr/>
          <p:nvPr/>
        </p:nvSpPr>
        <p:spPr>
          <a:xfrm rot="16199400">
            <a:off x="2011320" y="5203440"/>
            <a:ext cx="182520" cy="182520"/>
          </a:xfrm>
          <a:custGeom>
            <a:avLst/>
            <a:gdLst/>
            <a:ahLst/>
            <a:cxnLst/>
            <a:rect l="l" t="t" r="r" b="b"/>
            <a:pathLst>
              <a:path w="510" h="510">
                <a:moveTo>
                  <a:pt x="509" y="0"/>
                </a:moveTo>
                <a:cubicBezTo>
                  <a:pt x="382" y="0"/>
                  <a:pt x="255" y="21"/>
                  <a:pt x="255" y="42"/>
                </a:cubicBezTo>
                <a:lnTo>
                  <a:pt x="255" y="212"/>
                </a:lnTo>
                <a:cubicBezTo>
                  <a:pt x="255" y="233"/>
                  <a:pt x="128" y="254"/>
                  <a:pt x="0" y="254"/>
                </a:cubicBezTo>
                <a:cubicBezTo>
                  <a:pt x="128" y="254"/>
                  <a:pt x="255" y="275"/>
                  <a:pt x="255" y="296"/>
                </a:cubicBezTo>
                <a:lnTo>
                  <a:pt x="255" y="466"/>
                </a:lnTo>
                <a:cubicBezTo>
                  <a:pt x="255" y="487"/>
                  <a:pt x="382" y="509"/>
                  <a:pt x="509" y="509"/>
                </a:cubicBezTo>
              </a:path>
            </a:pathLst>
          </a:custGeom>
          <a:noFill/>
          <a:ln w="18360">
            <a:solidFill>
              <a:srgbClr val="993366"/>
            </a:solidFill>
            <a:round/>
          </a:ln>
        </p:spPr>
        <p:style>
          <a:lnRef idx="0">
            <a:scrgbClr r="0" g="0" b="0"/>
          </a:lnRef>
          <a:fillRef idx="0">
            <a:scrgbClr r="0" g="0" b="0"/>
          </a:fillRef>
          <a:effectRef idx="0">
            <a:scrgbClr r="0" g="0" b="0"/>
          </a:effectRef>
          <a:fontRef idx="minor"/>
        </p:style>
      </p:sp>
      <p:sp>
        <p:nvSpPr>
          <p:cNvPr id="509" name="CustomShape 43"/>
          <p:cNvSpPr/>
          <p:nvPr/>
        </p:nvSpPr>
        <p:spPr>
          <a:xfrm>
            <a:off x="2221920" y="5157360"/>
            <a:ext cx="1582200" cy="34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i="1" strike="noStrike" spc="-1">
                <a:solidFill>
                  <a:srgbClr val="993366"/>
                </a:solidFill>
                <a:latin typeface="Arial"/>
              </a:rPr>
              <a:t>often forgotten</a:t>
            </a:r>
            <a:endParaRPr lang="en-US" sz="1400" b="0" strike="noStrike" spc="-1">
              <a:latin typeface="Arial"/>
            </a:endParaRPr>
          </a:p>
        </p:txBody>
      </p:sp>
      <p:sp>
        <p:nvSpPr>
          <p:cNvPr id="510" name="TextShape 44"/>
          <p:cNvSpPr txBox="1"/>
          <p:nvPr/>
        </p:nvSpPr>
        <p:spPr>
          <a:xfrm>
            <a:off x="1117440" y="-45360"/>
            <a:ext cx="8335440" cy="1547640"/>
          </a:xfrm>
          <a:prstGeom prst="rect">
            <a:avLst/>
          </a:prstGeom>
          <a:noFill/>
          <a:ln>
            <a:noFill/>
          </a:ln>
        </p:spPr>
        <p:txBody>
          <a:bodyPr lIns="90000" tIns="45000" rIns="90000" bIns="45000">
            <a:noAutofit/>
          </a:bodyPr>
          <a:lstStyle/>
          <a:p>
            <a:r>
              <a:rPr lang="en-US" sz="4800" b="0" strike="noStrike" spc="-1" dirty="0">
                <a:solidFill>
                  <a:schemeClr val="bg1"/>
                </a:solidFill>
                <a:latin typeface="BetecknaGS"/>
              </a:rPr>
              <a:t>Post-Sequencing Preprocessing </a:t>
            </a:r>
            <a:endParaRPr lang="en-US" sz="4800" b="0" strike="noStrike" spc="-1" dirty="0">
              <a:solidFill>
                <a:schemeClr val="bg1"/>
              </a:solidFill>
              <a:latin typeface="Arial"/>
            </a:endParaRPr>
          </a:p>
          <a:p>
            <a:r>
              <a:rPr lang="en-US" sz="4800" b="0" strike="noStrike" spc="-1" dirty="0">
                <a:solidFill>
                  <a:schemeClr val="bg1"/>
                </a:solidFill>
                <a:latin typeface="BetecknaGS"/>
              </a:rPr>
              <a:t>(Demultiplexing and Trimming)</a:t>
            </a:r>
            <a:endParaRPr lang="en-US" sz="4800" b="0" strike="noStrike" spc="-1" dirty="0">
              <a:solidFill>
                <a:schemeClr val="bg1"/>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7EA77-AB32-C746-8466-D5B562975BDA}"/>
              </a:ext>
            </a:extLst>
          </p:cNvPr>
          <p:cNvSpPr/>
          <p:nvPr/>
        </p:nvSpPr>
        <p:spPr>
          <a:xfrm>
            <a:off x="-26056" y="947737"/>
            <a:ext cx="10106681" cy="51816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511" name="CustomShape 1"/>
          <p:cNvSpPr/>
          <p:nvPr/>
        </p:nvSpPr>
        <p:spPr>
          <a:xfrm>
            <a:off x="312821" y="1866899"/>
            <a:ext cx="8795084" cy="4368801"/>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800" b="1" strike="noStrike" spc="-1" dirty="0">
                <a:solidFill>
                  <a:schemeClr val="bg1"/>
                </a:solidFill>
                <a:latin typeface="FreeSerif"/>
              </a:rPr>
              <a:t>How do we correct sequencing errors?</a:t>
            </a:r>
            <a:endParaRPr lang="en-US" sz="2800" b="0" strike="noStrike" spc="-1" dirty="0">
              <a:solidFill>
                <a:schemeClr val="bg1"/>
              </a:solidFill>
              <a:latin typeface="FreeSerif"/>
            </a:endParaRPr>
          </a:p>
          <a:p>
            <a:pPr>
              <a:lnSpc>
                <a:spcPct val="100000"/>
              </a:lnSpc>
            </a:pPr>
            <a:endParaRPr lang="en-US" sz="2800" b="0" strike="noStrike" spc="-1" dirty="0">
              <a:solidFill>
                <a:schemeClr val="bg1"/>
              </a:solidFill>
              <a:latin typeface="FreeSerif"/>
            </a:endParaRPr>
          </a:p>
          <a:p>
            <a:pPr>
              <a:lnSpc>
                <a:spcPct val="100000"/>
              </a:lnSpc>
            </a:pPr>
            <a:endParaRPr lang="en-US" sz="2800" b="0" strike="noStrike" spc="-1" dirty="0">
              <a:solidFill>
                <a:schemeClr val="bg1"/>
              </a:solidFill>
              <a:latin typeface="FreeSerif"/>
            </a:endParaRPr>
          </a:p>
          <a:p>
            <a:pPr>
              <a:lnSpc>
                <a:spcPct val="100000"/>
              </a:lnSpc>
            </a:pPr>
            <a:endParaRPr lang="en-US" sz="2800" b="0" strike="noStrike" spc="-1" dirty="0">
              <a:solidFill>
                <a:schemeClr val="bg1"/>
              </a:solidFill>
              <a:latin typeface="FreeSerif"/>
            </a:endParaRPr>
          </a:p>
          <a:p>
            <a:pPr>
              <a:lnSpc>
                <a:spcPct val="100000"/>
              </a:lnSpc>
            </a:pPr>
            <a:r>
              <a:rPr lang="en-US" sz="2800" b="1" strike="noStrike" spc="-1" dirty="0">
                <a:solidFill>
                  <a:schemeClr val="bg1"/>
                </a:solidFill>
                <a:latin typeface="FreeSerif"/>
              </a:rPr>
              <a:t>How do we translate</a:t>
            </a:r>
            <a:r>
              <a:rPr lang="en-US" sz="2800" b="1" spc="-1" dirty="0">
                <a:solidFill>
                  <a:schemeClr val="bg1"/>
                </a:solidFill>
                <a:latin typeface="FreeSerif"/>
              </a:rPr>
              <a:t> </a:t>
            </a:r>
            <a:r>
              <a:rPr lang="en-US" sz="2800" b="1" strike="noStrike" spc="-1" dirty="0">
                <a:solidFill>
                  <a:schemeClr val="bg1"/>
                </a:solidFill>
                <a:latin typeface="FreeSerif"/>
              </a:rPr>
              <a:t>sequence reads to bacterial species?</a:t>
            </a:r>
            <a:endParaRPr lang="en-US" sz="3200" b="0" strike="noStrike" spc="-1" dirty="0">
              <a:solidFill>
                <a:schemeClr val="bg1"/>
              </a:solidFill>
              <a:latin typeface="FreeSerif"/>
            </a:endParaRPr>
          </a:p>
          <a:p>
            <a:pPr>
              <a:lnSpc>
                <a:spcPct val="100000"/>
              </a:lnSpc>
            </a:pPr>
            <a:endParaRPr lang="en-US" sz="3200" b="0" strike="noStrike" spc="-1" dirty="0">
              <a:solidFill>
                <a:schemeClr val="bg1"/>
              </a:solidFill>
              <a:latin typeface="FreeSerif"/>
            </a:endParaRPr>
          </a:p>
          <a:p>
            <a:pPr>
              <a:lnSpc>
                <a:spcPct val="100000"/>
              </a:lnSpc>
            </a:pPr>
            <a:endParaRPr lang="en-US" sz="3200" b="0" strike="noStrike" spc="-1" dirty="0">
              <a:solidFill>
                <a:schemeClr val="bg1"/>
              </a:solidFill>
              <a:latin typeface="FreeSerif"/>
            </a:endParaRPr>
          </a:p>
          <a:p>
            <a:pPr>
              <a:lnSpc>
                <a:spcPct val="100000"/>
              </a:lnSpc>
            </a:pPr>
            <a:endParaRPr lang="en-US" sz="3200" b="0" strike="noStrike" spc="-1" dirty="0">
              <a:solidFill>
                <a:schemeClr val="bg1"/>
              </a:solidFill>
              <a:latin typeface="FreeSerif"/>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33DD15-9271-354E-A7A2-BB46CD1211F9}"/>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512" name="TextShape 1"/>
          <p:cNvSpPr txBox="1"/>
          <p:nvPr/>
        </p:nvSpPr>
        <p:spPr>
          <a:xfrm>
            <a:off x="0" y="-45000"/>
            <a:ext cx="9956800" cy="762000"/>
          </a:xfrm>
          <a:prstGeom prst="rect">
            <a:avLst/>
          </a:prstGeom>
          <a:noFill/>
          <a:ln>
            <a:noFill/>
          </a:ln>
        </p:spPr>
        <p:txBody>
          <a:bodyPr lIns="90000" tIns="45000" rIns="90000" bIns="45000">
            <a:noAutofit/>
          </a:bodyPr>
          <a:lstStyle/>
          <a:p>
            <a:pPr algn="ctr"/>
            <a:r>
              <a:rPr lang="en-US" sz="4000" b="0" strike="noStrike" spc="-1" dirty="0">
                <a:solidFill>
                  <a:schemeClr val="bg1"/>
                </a:solidFill>
                <a:latin typeface="BetecknaGS"/>
              </a:rPr>
              <a:t>Strategies for </a:t>
            </a:r>
            <a:r>
              <a:rPr lang="en-US" sz="4000" b="0" strike="noStrike" spc="-1" dirty="0" err="1">
                <a:solidFill>
                  <a:schemeClr val="bg1"/>
                </a:solidFill>
                <a:latin typeface="BetecknaGS"/>
              </a:rPr>
              <a:t>Analysing</a:t>
            </a:r>
            <a:r>
              <a:rPr lang="en-US" sz="4000" b="0" strike="noStrike" spc="-1" dirty="0">
                <a:solidFill>
                  <a:schemeClr val="bg1"/>
                </a:solidFill>
                <a:latin typeface="BetecknaGS"/>
              </a:rPr>
              <a:t> Amplicon Sequences</a:t>
            </a:r>
            <a:endParaRPr lang="en-US" sz="4000" b="0" strike="noStrike" spc="-1" dirty="0">
              <a:solidFill>
                <a:schemeClr val="bg1"/>
              </a:solidFill>
              <a:latin typeface="Arial"/>
            </a:endParaRPr>
          </a:p>
        </p:txBody>
      </p:sp>
      <p:pic>
        <p:nvPicPr>
          <p:cNvPr id="513" name="Picture 512"/>
          <p:cNvPicPr/>
          <p:nvPr/>
        </p:nvPicPr>
        <p:blipFill>
          <a:blip r:embed="rId2"/>
          <a:stretch/>
        </p:blipFill>
        <p:spPr>
          <a:xfrm>
            <a:off x="1022400" y="2262700"/>
            <a:ext cx="3418200" cy="3465000"/>
          </a:xfrm>
          <a:prstGeom prst="rect">
            <a:avLst/>
          </a:prstGeom>
          <a:ln>
            <a:noFill/>
          </a:ln>
        </p:spPr>
      </p:pic>
      <p:pic>
        <p:nvPicPr>
          <p:cNvPr id="514" name="Picture 513"/>
          <p:cNvPicPr/>
          <p:nvPr/>
        </p:nvPicPr>
        <p:blipFill>
          <a:blip r:embed="rId3"/>
          <a:stretch/>
        </p:blipFill>
        <p:spPr>
          <a:xfrm>
            <a:off x="5988600" y="2262700"/>
            <a:ext cx="3429720" cy="3465000"/>
          </a:xfrm>
          <a:prstGeom prst="rect">
            <a:avLst/>
          </a:prstGeom>
          <a:ln>
            <a:noFill/>
          </a:ln>
        </p:spPr>
      </p:pic>
      <p:sp>
        <p:nvSpPr>
          <p:cNvPr id="515" name="TextShape 2"/>
          <p:cNvSpPr txBox="1"/>
          <p:nvPr/>
        </p:nvSpPr>
        <p:spPr>
          <a:xfrm>
            <a:off x="114840" y="5966460"/>
            <a:ext cx="5227560" cy="1310760"/>
          </a:xfrm>
          <a:prstGeom prst="rect">
            <a:avLst/>
          </a:prstGeom>
          <a:noFill/>
          <a:ln>
            <a:noFill/>
          </a:ln>
        </p:spPr>
        <p:txBody>
          <a:bodyPr lIns="90000" tIns="45000" rIns="90000" bIns="45000">
            <a:noAutofit/>
          </a:bodyPr>
          <a:lstStyle/>
          <a:p>
            <a:pPr algn="ctr"/>
            <a:r>
              <a:rPr lang="en-US" sz="3200" b="1" strike="noStrike" spc="-1" dirty="0">
                <a:solidFill>
                  <a:srgbClr val="000000"/>
                </a:solidFill>
                <a:latin typeface="FreeSerif"/>
              </a:rPr>
              <a:t>Operational </a:t>
            </a:r>
            <a:endParaRPr lang="en-US" sz="3200" b="0" strike="noStrike" spc="-1" dirty="0">
              <a:latin typeface="Arial"/>
            </a:endParaRPr>
          </a:p>
          <a:p>
            <a:pPr algn="ctr"/>
            <a:r>
              <a:rPr lang="en-US" sz="3200" b="1" strike="noStrike" spc="-1" dirty="0">
                <a:solidFill>
                  <a:srgbClr val="000000"/>
                </a:solidFill>
                <a:latin typeface="FreeSerif"/>
              </a:rPr>
              <a:t>Taxonomic Units</a:t>
            </a:r>
            <a:endParaRPr lang="en-US" sz="3200" b="0" strike="noStrike" spc="-1" dirty="0">
              <a:latin typeface="Arial"/>
            </a:endParaRPr>
          </a:p>
          <a:p>
            <a:pPr algn="ctr"/>
            <a:r>
              <a:rPr lang="en-US" sz="3200" b="1" strike="noStrike" spc="-1" dirty="0">
                <a:solidFill>
                  <a:srgbClr val="000000"/>
                </a:solidFill>
                <a:latin typeface="FreeSerif"/>
              </a:rPr>
              <a:t>(OTUs)</a:t>
            </a:r>
            <a:endParaRPr lang="en-US" sz="3200" b="0" strike="noStrike" spc="-1" dirty="0">
              <a:latin typeface="Arial"/>
            </a:endParaRPr>
          </a:p>
        </p:txBody>
      </p:sp>
      <p:sp>
        <p:nvSpPr>
          <p:cNvPr id="516" name="TextShape 3"/>
          <p:cNvSpPr txBox="1"/>
          <p:nvPr/>
        </p:nvSpPr>
        <p:spPr>
          <a:xfrm>
            <a:off x="5119200" y="5937220"/>
            <a:ext cx="5227560" cy="1310760"/>
          </a:xfrm>
          <a:prstGeom prst="rect">
            <a:avLst/>
          </a:prstGeom>
          <a:noFill/>
          <a:ln>
            <a:noFill/>
          </a:ln>
        </p:spPr>
        <p:txBody>
          <a:bodyPr lIns="90000" tIns="45000" rIns="90000" bIns="45000">
            <a:noAutofit/>
          </a:bodyPr>
          <a:lstStyle/>
          <a:p>
            <a:pPr algn="ctr"/>
            <a:r>
              <a:rPr lang="en-US" sz="3200" b="1" strike="noStrike" spc="-1">
                <a:solidFill>
                  <a:srgbClr val="000000"/>
                </a:solidFill>
                <a:latin typeface="FreeSerif"/>
              </a:rPr>
              <a:t>Amplicon Sequence </a:t>
            </a:r>
            <a:endParaRPr lang="en-US" sz="3200" b="0" strike="noStrike" spc="-1">
              <a:latin typeface="Arial"/>
            </a:endParaRPr>
          </a:p>
          <a:p>
            <a:pPr algn="ctr"/>
            <a:r>
              <a:rPr lang="en-US" sz="3200" b="1" strike="noStrike" spc="-1">
                <a:solidFill>
                  <a:srgbClr val="000000"/>
                </a:solidFill>
                <a:latin typeface="FreeSerif"/>
              </a:rPr>
              <a:t>Variants</a:t>
            </a:r>
            <a:endParaRPr lang="en-US" sz="3200" b="0" strike="noStrike" spc="-1">
              <a:latin typeface="Arial"/>
            </a:endParaRPr>
          </a:p>
          <a:p>
            <a:pPr algn="ctr"/>
            <a:r>
              <a:rPr lang="en-US" sz="3200" b="1" strike="noStrike" spc="-1">
                <a:solidFill>
                  <a:srgbClr val="000000"/>
                </a:solidFill>
                <a:latin typeface="FreeSerif"/>
              </a:rPr>
              <a:t>(ASVs)</a:t>
            </a:r>
            <a:endParaRPr lang="en-US" sz="3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 name="Picture 517"/>
          <p:cNvPicPr/>
          <p:nvPr/>
        </p:nvPicPr>
        <p:blipFill>
          <a:blip r:embed="rId2"/>
          <a:stretch/>
        </p:blipFill>
        <p:spPr>
          <a:xfrm>
            <a:off x="2926080" y="1645920"/>
            <a:ext cx="4921200" cy="4846320"/>
          </a:xfrm>
          <a:prstGeom prst="rect">
            <a:avLst/>
          </a:prstGeom>
          <a:ln>
            <a:noFill/>
          </a:ln>
        </p:spPr>
      </p:pic>
      <p:sp>
        <p:nvSpPr>
          <p:cNvPr id="4" name="Rectangle 3">
            <a:extLst>
              <a:ext uri="{FF2B5EF4-FFF2-40B4-BE49-F238E27FC236}">
                <a16:creationId xmlns:a16="http://schemas.microsoft.com/office/drawing/2014/main" id="{8B820C99-1289-C54D-B353-B07E746D9823}"/>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517" name="TextShape 1"/>
          <p:cNvSpPr txBox="1"/>
          <p:nvPr/>
        </p:nvSpPr>
        <p:spPr>
          <a:xfrm>
            <a:off x="1117440" y="-29665"/>
            <a:ext cx="7843680" cy="1295030"/>
          </a:xfrm>
          <a:prstGeom prst="rect">
            <a:avLst/>
          </a:prstGeom>
          <a:noFill/>
          <a:ln>
            <a:noFill/>
          </a:ln>
        </p:spPr>
        <p:txBody>
          <a:bodyPr lIns="90000" tIns="45000" rIns="90000" bIns="45000">
            <a:noAutofit/>
          </a:bodyPr>
          <a:lstStyle/>
          <a:p>
            <a:pPr algn="ctr"/>
            <a:r>
              <a:rPr lang="en-US" sz="4800" b="0" strike="noStrike" spc="-1" dirty="0">
                <a:solidFill>
                  <a:schemeClr val="bg1"/>
                </a:solidFill>
                <a:latin typeface="BetecknaGS"/>
              </a:rPr>
              <a:t>Clustering OTUs by % Identity</a:t>
            </a:r>
            <a:endParaRPr lang="en-US" sz="4800" b="0" strike="noStrike" spc="-1" dirty="0">
              <a:solidFill>
                <a:schemeClr val="bg1"/>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9" name="Picture 518"/>
          <p:cNvPicPr/>
          <p:nvPr/>
        </p:nvPicPr>
        <p:blipFill>
          <a:blip r:embed="rId2"/>
          <a:stretch/>
        </p:blipFill>
        <p:spPr>
          <a:xfrm>
            <a:off x="457200" y="274320"/>
            <a:ext cx="8962560" cy="6867000"/>
          </a:xfrm>
          <a:prstGeom prst="rect">
            <a:avLst/>
          </a:prstGeom>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0" name="Picture 519"/>
          <p:cNvPicPr/>
          <p:nvPr/>
        </p:nvPicPr>
        <p:blipFill>
          <a:blip r:embed="rId2"/>
          <a:stretch/>
        </p:blipFill>
        <p:spPr>
          <a:xfrm>
            <a:off x="457200" y="274320"/>
            <a:ext cx="8962560" cy="686700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1" name="Picture 520"/>
          <p:cNvPicPr/>
          <p:nvPr/>
        </p:nvPicPr>
        <p:blipFill>
          <a:blip r:embed="rId2"/>
          <a:stretch/>
        </p:blipFill>
        <p:spPr>
          <a:xfrm>
            <a:off x="457200" y="274680"/>
            <a:ext cx="8962560" cy="686700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61C9D0-861B-EA41-BB96-301AB8DC917A}"/>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pic>
        <p:nvPicPr>
          <p:cNvPr id="89" name="Picture 88"/>
          <p:cNvPicPr/>
          <p:nvPr/>
        </p:nvPicPr>
        <p:blipFill>
          <a:blip r:embed="rId3"/>
          <a:stretch/>
        </p:blipFill>
        <p:spPr>
          <a:xfrm rot="16200000">
            <a:off x="5676455" y="290940"/>
            <a:ext cx="3355560" cy="4297680"/>
          </a:xfrm>
          <a:prstGeom prst="rect">
            <a:avLst/>
          </a:prstGeom>
          <a:ln>
            <a:noFill/>
          </a:ln>
        </p:spPr>
      </p:pic>
      <p:sp>
        <p:nvSpPr>
          <p:cNvPr id="90" name="CustomShape 1"/>
          <p:cNvSpPr/>
          <p:nvPr/>
        </p:nvSpPr>
        <p:spPr>
          <a:xfrm>
            <a:off x="91440" y="2880"/>
            <a:ext cx="960120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Classifying Domesticated Bacteria...</a:t>
            </a:r>
            <a:endParaRPr lang="en-US" sz="4800" b="1" strike="noStrike" spc="-1" dirty="0">
              <a:solidFill>
                <a:schemeClr val="bg1"/>
              </a:solidFill>
              <a:latin typeface="BetecknaGS"/>
            </a:endParaRPr>
          </a:p>
        </p:txBody>
      </p:sp>
      <p:sp>
        <p:nvSpPr>
          <p:cNvPr id="91" name="CustomShape 2"/>
          <p:cNvSpPr/>
          <p:nvPr/>
        </p:nvSpPr>
        <p:spPr>
          <a:xfrm>
            <a:off x="141215" y="3445235"/>
            <a:ext cx="4297680" cy="4114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Clr>
                <a:srgbClr val="000000"/>
              </a:buClr>
              <a:buSzPct val="65000"/>
            </a:pPr>
            <a:r>
              <a:rPr lang="en-US" sz="2200" b="0" strike="noStrike" spc="-1" dirty="0">
                <a:solidFill>
                  <a:srgbClr val="000000"/>
                </a:solidFill>
                <a:latin typeface="FreeSerif"/>
              </a:rPr>
              <a:t>We need :</a:t>
            </a:r>
          </a:p>
          <a:p>
            <a:pPr marL="216000" indent="-216000">
              <a:lnSpc>
                <a:spcPct val="100000"/>
              </a:lnSpc>
              <a:buClr>
                <a:srgbClr val="000000"/>
              </a:buClr>
              <a:buSzPct val="65000"/>
              <a:buFont typeface="Wingdings" charset="2"/>
              <a:buChar char=""/>
            </a:pPr>
            <a:r>
              <a:rPr lang="en-US" sz="2200" b="0" strike="noStrike" spc="-1" dirty="0">
                <a:solidFill>
                  <a:srgbClr val="000000"/>
                </a:solidFill>
                <a:latin typeface="FreeSerif"/>
              </a:rPr>
              <a:t>Universally conserved (present in all organisms) </a:t>
            </a:r>
            <a:endParaRPr lang="en-US" sz="2200" b="0" strike="noStrike" spc="-1" dirty="0">
              <a:latin typeface="FreeSerif"/>
            </a:endParaRPr>
          </a:p>
          <a:p>
            <a:pPr marL="216000" indent="-216000">
              <a:lnSpc>
                <a:spcPct val="100000"/>
              </a:lnSpc>
              <a:buClr>
                <a:srgbClr val="000000"/>
              </a:buClr>
              <a:buSzPct val="65000"/>
              <a:buFont typeface="Wingdings" charset="2"/>
              <a:buChar char=""/>
            </a:pPr>
            <a:endParaRPr lang="en-US" sz="2200" b="0" strike="noStrike" spc="-1" dirty="0">
              <a:latin typeface="FreeSerif"/>
            </a:endParaRPr>
          </a:p>
          <a:p>
            <a:pPr marL="216000" indent="-216000">
              <a:lnSpc>
                <a:spcPct val="100000"/>
              </a:lnSpc>
              <a:buClr>
                <a:srgbClr val="000000"/>
              </a:buClr>
              <a:buSzPct val="65000"/>
              <a:buFont typeface="Wingdings" charset="2"/>
              <a:buChar char=""/>
            </a:pPr>
            <a:r>
              <a:rPr lang="en-US" sz="2200" b="0" strike="noStrike" spc="-1" dirty="0">
                <a:solidFill>
                  <a:srgbClr val="000000"/>
                </a:solidFill>
                <a:latin typeface="FreeSerif"/>
              </a:rPr>
              <a:t>Overall low mutation rate allows comparison of lineages that diverged long ago...</a:t>
            </a:r>
            <a:endParaRPr lang="en-US" sz="2200" spc="-1" dirty="0">
              <a:solidFill>
                <a:srgbClr val="000000"/>
              </a:solidFill>
              <a:latin typeface="FreeSerif"/>
            </a:endParaRPr>
          </a:p>
          <a:p>
            <a:pPr marL="216000" indent="-216000">
              <a:lnSpc>
                <a:spcPct val="100000"/>
              </a:lnSpc>
              <a:buClr>
                <a:srgbClr val="000000"/>
              </a:buClr>
              <a:buSzPct val="65000"/>
              <a:buFont typeface="Wingdings" charset="2"/>
              <a:buChar char=""/>
            </a:pPr>
            <a:endParaRPr lang="en-US" sz="2200" b="0" strike="noStrike" spc="-1" dirty="0">
              <a:latin typeface="FreeSerif"/>
            </a:endParaRPr>
          </a:p>
          <a:p>
            <a:pPr marL="216000" indent="-216000">
              <a:lnSpc>
                <a:spcPct val="100000"/>
              </a:lnSpc>
              <a:buClr>
                <a:srgbClr val="000000"/>
              </a:buClr>
              <a:buSzPct val="65000"/>
              <a:buFont typeface="Wingdings" charset="2"/>
              <a:buChar char=""/>
            </a:pPr>
            <a:r>
              <a:rPr lang="en-US" sz="2200" b="0" strike="noStrike" spc="-1" dirty="0">
                <a:solidFill>
                  <a:srgbClr val="000000"/>
                </a:solidFill>
                <a:latin typeface="FreeSerif"/>
              </a:rPr>
              <a:t>… but with “faster” evolving regions that allow inspection of more recent differences!</a:t>
            </a:r>
            <a:endParaRPr lang="en-US" sz="2200" b="0" strike="noStrike" spc="-1" dirty="0">
              <a:latin typeface="FreeSerif"/>
            </a:endParaRPr>
          </a:p>
        </p:txBody>
      </p:sp>
      <p:sp>
        <p:nvSpPr>
          <p:cNvPr id="92" name="TextShape 3"/>
          <p:cNvSpPr txBox="1"/>
          <p:nvPr/>
        </p:nvSpPr>
        <p:spPr>
          <a:xfrm>
            <a:off x="-20170" y="1620715"/>
            <a:ext cx="4459065" cy="1338498"/>
          </a:xfrm>
          <a:prstGeom prst="rect">
            <a:avLst/>
          </a:prstGeom>
          <a:noFill/>
          <a:ln>
            <a:noFill/>
          </a:ln>
        </p:spPr>
        <p:txBody>
          <a:bodyPr lIns="90000" tIns="45000" rIns="90000" bIns="45000">
            <a:noAutofit/>
          </a:bodyPr>
          <a:lstStyle/>
          <a:p>
            <a:pPr algn="ctr"/>
            <a:r>
              <a:rPr lang="en-US" sz="2400" b="0" strike="noStrike" spc="-1" dirty="0">
                <a:solidFill>
                  <a:srgbClr val="000000"/>
                </a:solidFill>
                <a:latin typeface="BetecknaGS"/>
              </a:rPr>
              <a:t>Use of 16S rRNA sequences to classify bacteria and determine its phylogenetic relationships </a:t>
            </a:r>
            <a:endParaRPr lang="en-US" sz="2400" b="0" strike="noStrike" spc="-1" dirty="0">
              <a:latin typeface="Arial"/>
            </a:endParaRPr>
          </a:p>
        </p:txBody>
      </p:sp>
      <p:pic>
        <p:nvPicPr>
          <p:cNvPr id="93" name="Picture 92"/>
          <p:cNvPicPr/>
          <p:nvPr/>
        </p:nvPicPr>
        <p:blipFill>
          <a:blip r:embed="rId4"/>
          <a:stretch/>
        </p:blipFill>
        <p:spPr>
          <a:xfrm>
            <a:off x="4562280" y="5959800"/>
            <a:ext cx="5130360" cy="1441440"/>
          </a:xfrm>
          <a:prstGeom prst="rect">
            <a:avLst/>
          </a:prstGeom>
          <a:ln>
            <a:noFill/>
          </a:ln>
        </p:spPr>
      </p:pic>
      <p:pic>
        <p:nvPicPr>
          <p:cNvPr id="94" name="Picture 93"/>
          <p:cNvPicPr/>
          <p:nvPr/>
        </p:nvPicPr>
        <p:blipFill rotWithShape="1">
          <a:blip r:embed="rId5"/>
          <a:srcRect t="10152" b="11168"/>
          <a:stretch/>
        </p:blipFill>
        <p:spPr>
          <a:xfrm>
            <a:off x="4700785" y="3662649"/>
            <a:ext cx="5115240" cy="2297151"/>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 name="Picture 521"/>
          <p:cNvPicPr/>
          <p:nvPr/>
        </p:nvPicPr>
        <p:blipFill>
          <a:blip r:embed="rId2"/>
          <a:stretch/>
        </p:blipFill>
        <p:spPr>
          <a:xfrm>
            <a:off x="457200" y="275040"/>
            <a:ext cx="8962560" cy="6867000"/>
          </a:xfrm>
          <a:prstGeom prst="rect">
            <a:avLst/>
          </a:prstGeom>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 name="Picture 522"/>
          <p:cNvPicPr/>
          <p:nvPr/>
        </p:nvPicPr>
        <p:blipFill>
          <a:blip r:embed="rId2"/>
          <a:stretch/>
        </p:blipFill>
        <p:spPr>
          <a:xfrm>
            <a:off x="457200" y="346337"/>
            <a:ext cx="8962560" cy="6867000"/>
          </a:xfrm>
          <a:prstGeom prst="rect">
            <a:avLst/>
          </a:prstGeom>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863571-8B62-1343-A303-B726D4916406}"/>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524" name="CustomShape 1"/>
          <p:cNvSpPr/>
          <p:nvPr/>
        </p:nvSpPr>
        <p:spPr>
          <a:xfrm>
            <a:off x="457200" y="-33120"/>
            <a:ext cx="923544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Problems with OTU Clustering</a:t>
            </a:r>
          </a:p>
        </p:txBody>
      </p:sp>
      <p:sp>
        <p:nvSpPr>
          <p:cNvPr id="525" name="CustomShape 2"/>
          <p:cNvSpPr/>
          <p:nvPr/>
        </p:nvSpPr>
        <p:spPr>
          <a:xfrm>
            <a:off x="805680" y="3621240"/>
            <a:ext cx="8704080" cy="1279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800" b="1" strike="noStrike" spc="-1" dirty="0">
                <a:solidFill>
                  <a:srgbClr val="000000"/>
                </a:solidFill>
                <a:latin typeface="FreeSerif"/>
              </a:rPr>
              <a:t>→ Arbitrary threshold: </a:t>
            </a:r>
            <a:endParaRPr lang="en-US" sz="2800" b="0" strike="noStrike" spc="-1" dirty="0">
              <a:latin typeface="FreeSerif"/>
            </a:endParaRPr>
          </a:p>
          <a:p>
            <a:pPr>
              <a:lnSpc>
                <a:spcPct val="100000"/>
              </a:lnSpc>
            </a:pPr>
            <a:r>
              <a:rPr lang="en-US" sz="2800" b="0" strike="noStrike" spc="-1" dirty="0">
                <a:solidFill>
                  <a:srgbClr val="000000"/>
                </a:solidFill>
                <a:latin typeface="FreeSerif"/>
              </a:rPr>
              <a:t>	The 97% identity threshold is not backed by any evolutionary or ecological theory</a:t>
            </a:r>
            <a:endParaRPr lang="en-US" sz="2800" b="0" strike="noStrike" spc="-1" dirty="0">
              <a:latin typeface="FreeSerif"/>
            </a:endParaRPr>
          </a:p>
          <a:p>
            <a:pPr>
              <a:lnSpc>
                <a:spcPct val="100000"/>
              </a:lnSpc>
            </a:pPr>
            <a:endParaRPr lang="en-US" sz="2800" b="0" strike="noStrike" spc="-1" dirty="0">
              <a:latin typeface="FreeSerif"/>
            </a:endParaRPr>
          </a:p>
          <a:p>
            <a:pPr>
              <a:lnSpc>
                <a:spcPct val="100000"/>
              </a:lnSpc>
            </a:pPr>
            <a:r>
              <a:rPr lang="en-US" sz="2800" b="1" strike="noStrike" spc="-1" dirty="0">
                <a:solidFill>
                  <a:srgbClr val="000000"/>
                </a:solidFill>
                <a:latin typeface="FreeSerif"/>
              </a:rPr>
              <a:t>→ Low Resolution:</a:t>
            </a:r>
            <a:endParaRPr lang="en-US" sz="2800" b="0" strike="noStrike" spc="-1" dirty="0">
              <a:latin typeface="FreeSerif"/>
            </a:endParaRPr>
          </a:p>
          <a:p>
            <a:pPr>
              <a:lnSpc>
                <a:spcPct val="100000"/>
              </a:lnSpc>
            </a:pPr>
            <a:r>
              <a:rPr lang="en-US" sz="2800" b="0" strike="noStrike" spc="-1" dirty="0">
                <a:solidFill>
                  <a:srgbClr val="000000"/>
                </a:solidFill>
                <a:latin typeface="FreeSerif"/>
              </a:rPr>
              <a:t>	Short 16S fragments cannot resolve species/strains</a:t>
            </a:r>
            <a:endParaRPr lang="en-US" sz="2800" b="0" strike="noStrike" spc="-1" dirty="0">
              <a:latin typeface="FreeSerif"/>
            </a:endParaRPr>
          </a:p>
          <a:p>
            <a:pPr>
              <a:lnSpc>
                <a:spcPct val="100000"/>
              </a:lnSpc>
            </a:pPr>
            <a:endParaRPr lang="en-US" sz="2800" b="0" strike="noStrike" spc="-1" dirty="0">
              <a:latin typeface="FreeSerif"/>
            </a:endParaRPr>
          </a:p>
          <a:p>
            <a:pPr>
              <a:lnSpc>
                <a:spcPct val="100000"/>
              </a:lnSpc>
            </a:pPr>
            <a:r>
              <a:rPr lang="en-US" sz="2800" b="1" strike="noStrike" spc="-1" dirty="0">
                <a:solidFill>
                  <a:srgbClr val="000000"/>
                </a:solidFill>
                <a:latin typeface="FreeSerif"/>
              </a:rPr>
              <a:t>→ Underestimation of Diversity:</a:t>
            </a:r>
            <a:endParaRPr lang="en-US" sz="2800" b="0" strike="noStrike" spc="-1" dirty="0">
              <a:latin typeface="FreeSerif"/>
            </a:endParaRPr>
          </a:p>
          <a:p>
            <a:pPr>
              <a:lnSpc>
                <a:spcPct val="100000"/>
              </a:lnSpc>
            </a:pPr>
            <a:r>
              <a:rPr lang="en-US" sz="2800" b="0" strike="noStrike" spc="-1" dirty="0">
                <a:solidFill>
                  <a:srgbClr val="000000"/>
                </a:solidFill>
                <a:latin typeface="FreeSerif"/>
              </a:rPr>
              <a:t>	At 97%, different strains are clustered into the same OTU</a:t>
            </a:r>
            <a:endParaRPr lang="en-US" sz="2800" b="0" strike="noStrike" spc="-1" dirty="0">
              <a:latin typeface="FreeSerif"/>
            </a:endParaRPr>
          </a:p>
          <a:p>
            <a:pPr>
              <a:lnSpc>
                <a:spcPct val="100000"/>
              </a:lnSpc>
            </a:pPr>
            <a:endParaRPr lang="en-US" sz="2800" b="0" strike="noStrike" spc="-1" dirty="0">
              <a:latin typeface="FreeSerif"/>
            </a:endParaRPr>
          </a:p>
          <a:p>
            <a:pPr>
              <a:lnSpc>
                <a:spcPct val="100000"/>
              </a:lnSpc>
            </a:pPr>
            <a:r>
              <a:rPr lang="en-US" sz="2800" b="1" strike="noStrike" spc="-1" dirty="0">
                <a:solidFill>
                  <a:srgbClr val="000000"/>
                </a:solidFill>
                <a:latin typeface="FreeSerif"/>
              </a:rPr>
              <a:t>→ Inability to estimate singletons</a:t>
            </a:r>
            <a:endParaRPr lang="en-US" sz="2800" b="0" strike="noStrike" spc="-1" dirty="0">
              <a:latin typeface="FreeSerif"/>
            </a:endParaRPr>
          </a:p>
          <a:p>
            <a:pPr>
              <a:lnSpc>
                <a:spcPct val="100000"/>
              </a:lnSpc>
            </a:pPr>
            <a:endParaRPr lang="en-US" sz="2800" b="0" strike="noStrike" spc="-1" dirty="0">
              <a:latin typeface="FreeSerif"/>
            </a:endParaRPr>
          </a:p>
          <a:p>
            <a:pPr>
              <a:lnSpc>
                <a:spcPct val="100000"/>
              </a:lnSpc>
            </a:pPr>
            <a:endParaRPr lang="en-US" sz="2800" b="0" strike="noStrike" spc="-1" dirty="0">
              <a:latin typeface="FreeSerif"/>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54B397-9839-724D-88D6-BF783257592C}"/>
              </a:ext>
            </a:extLst>
          </p:cNvPr>
          <p:cNvSpPr/>
          <p:nvPr/>
        </p:nvSpPr>
        <p:spPr>
          <a:xfrm>
            <a:off x="0" y="0"/>
            <a:ext cx="10080625" cy="14732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526" name="TextShape 1"/>
          <p:cNvSpPr txBox="1"/>
          <p:nvPr/>
        </p:nvSpPr>
        <p:spPr>
          <a:xfrm>
            <a:off x="433440" y="-23800"/>
            <a:ext cx="9398160" cy="1446200"/>
          </a:xfrm>
          <a:prstGeom prst="rect">
            <a:avLst/>
          </a:prstGeom>
          <a:noFill/>
          <a:ln>
            <a:noFill/>
          </a:ln>
        </p:spPr>
        <p:txBody>
          <a:bodyPr lIns="90000" tIns="45000" rIns="90000" bIns="45000">
            <a:noAutofit/>
          </a:bodyPr>
          <a:lstStyle/>
          <a:p>
            <a:pPr algn="ctr"/>
            <a:r>
              <a:rPr lang="en-US" sz="4800" b="0" strike="noStrike" spc="-1" dirty="0">
                <a:solidFill>
                  <a:schemeClr val="bg1"/>
                </a:solidFill>
                <a:latin typeface="BetecknaGS"/>
              </a:rPr>
              <a:t>Detecting Exact Amplicon Sequence Variants after Noise Reduction</a:t>
            </a:r>
            <a:endParaRPr lang="en-US" sz="4800" b="0" strike="noStrike" spc="-1" dirty="0">
              <a:solidFill>
                <a:schemeClr val="bg1"/>
              </a:solidFill>
              <a:latin typeface="Arial"/>
            </a:endParaRPr>
          </a:p>
        </p:txBody>
      </p:sp>
      <p:pic>
        <p:nvPicPr>
          <p:cNvPr id="527" name="Picture 526"/>
          <p:cNvPicPr/>
          <p:nvPr/>
        </p:nvPicPr>
        <p:blipFill>
          <a:blip r:embed="rId2"/>
          <a:stretch/>
        </p:blipFill>
        <p:spPr>
          <a:xfrm>
            <a:off x="2926080" y="1645920"/>
            <a:ext cx="4937760" cy="4846320"/>
          </a:xfrm>
          <a:prstGeom prst="rect">
            <a:avLst/>
          </a:prstGeom>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8" name="Picture 527"/>
          <p:cNvPicPr/>
          <p:nvPr/>
        </p:nvPicPr>
        <p:blipFill>
          <a:blip r:embed="rId2"/>
          <a:stretch/>
        </p:blipFill>
        <p:spPr>
          <a:xfrm>
            <a:off x="457200" y="346337"/>
            <a:ext cx="8962560" cy="6867000"/>
          </a:xfrm>
          <a:prstGeom prst="rect">
            <a:avLst/>
          </a:prstGeom>
          <a:ln>
            <a:noFill/>
          </a:ln>
        </p:spPr>
      </p:pic>
      <p:pic>
        <p:nvPicPr>
          <p:cNvPr id="3" name="Picture 2">
            <a:extLst>
              <a:ext uri="{FF2B5EF4-FFF2-40B4-BE49-F238E27FC236}">
                <a16:creationId xmlns:a16="http://schemas.microsoft.com/office/drawing/2014/main" id="{3AC40C97-483E-F74B-AD8C-1EB532BC5CA3}"/>
              </a:ext>
            </a:extLst>
          </p:cNvPr>
          <p:cNvPicPr/>
          <p:nvPr/>
        </p:nvPicPr>
        <p:blipFill rotWithShape="1">
          <a:blip r:embed="rId3"/>
          <a:srcRect l="82186" t="35572" r="10445" b="52037"/>
          <a:stretch/>
        </p:blipFill>
        <p:spPr>
          <a:xfrm>
            <a:off x="7823200" y="2717800"/>
            <a:ext cx="660400" cy="850900"/>
          </a:xfrm>
          <a:prstGeom prst="rect">
            <a:avLst/>
          </a:prstGeom>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9" name="Picture 528"/>
          <p:cNvPicPr/>
          <p:nvPr/>
        </p:nvPicPr>
        <p:blipFill>
          <a:blip r:embed="rId2"/>
          <a:stretch/>
        </p:blipFill>
        <p:spPr>
          <a:xfrm>
            <a:off x="457200" y="346337"/>
            <a:ext cx="8962560" cy="6867000"/>
          </a:xfrm>
          <a:prstGeom prst="rect">
            <a:avLst/>
          </a:prstGeom>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0" name="Picture 529"/>
          <p:cNvPicPr/>
          <p:nvPr/>
        </p:nvPicPr>
        <p:blipFill>
          <a:blip r:embed="rId2"/>
          <a:stretch/>
        </p:blipFill>
        <p:spPr>
          <a:xfrm>
            <a:off x="457200" y="346337"/>
            <a:ext cx="8962560" cy="6867000"/>
          </a:xfrm>
          <a:prstGeom prst="rect">
            <a:avLst/>
          </a:prstGeom>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E6E0F1-2A47-3148-9B7C-D59AAEB2D4F0}"/>
              </a:ext>
            </a:extLst>
          </p:cNvPr>
          <p:cNvSpPr/>
          <p:nvPr/>
        </p:nvSpPr>
        <p:spPr>
          <a:xfrm>
            <a:off x="0" y="0"/>
            <a:ext cx="10080625" cy="14732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531" name="TextShape 1"/>
          <p:cNvSpPr txBox="1"/>
          <p:nvPr/>
        </p:nvSpPr>
        <p:spPr>
          <a:xfrm>
            <a:off x="1117440" y="-44640"/>
            <a:ext cx="7843680" cy="1547640"/>
          </a:xfrm>
          <a:prstGeom prst="rect">
            <a:avLst/>
          </a:prstGeom>
          <a:noFill/>
          <a:ln>
            <a:noFill/>
          </a:ln>
        </p:spPr>
        <p:txBody>
          <a:bodyPr lIns="90000" tIns="45000" rIns="90000" bIns="45000">
            <a:noAutofit/>
          </a:bodyPr>
          <a:lstStyle/>
          <a:p>
            <a:pPr algn="ctr"/>
            <a:r>
              <a:rPr lang="en-US" sz="4800" b="0" strike="noStrike" spc="-1" dirty="0">
                <a:solidFill>
                  <a:schemeClr val="bg1"/>
                </a:solidFill>
                <a:latin typeface="BetecknaGS"/>
              </a:rPr>
              <a:t>Divisive Amplicon Denoising Algorithm (DADA2)</a:t>
            </a:r>
            <a:endParaRPr lang="en-US" sz="4800" b="0" strike="noStrike" spc="-1" dirty="0">
              <a:solidFill>
                <a:schemeClr val="bg1"/>
              </a:solidFill>
              <a:latin typeface="Arial"/>
            </a:endParaRPr>
          </a:p>
        </p:txBody>
      </p:sp>
      <p:sp>
        <p:nvSpPr>
          <p:cNvPr id="532" name="CustomShape 2"/>
          <p:cNvSpPr/>
          <p:nvPr/>
        </p:nvSpPr>
        <p:spPr>
          <a:xfrm>
            <a:off x="805680" y="3303720"/>
            <a:ext cx="8493120" cy="1279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400" b="1" strike="noStrike" spc="-1" dirty="0">
                <a:solidFill>
                  <a:srgbClr val="000000"/>
                </a:solidFill>
                <a:latin typeface="FreeSerif"/>
              </a:rPr>
              <a:t>Errors are independent events</a:t>
            </a:r>
            <a:endParaRPr lang="en-US" sz="2400" b="0" strike="noStrike" spc="-1" dirty="0">
              <a:latin typeface="FreeSerif"/>
            </a:endParaRPr>
          </a:p>
          <a:p>
            <a:pPr>
              <a:lnSpc>
                <a:spcPct val="100000"/>
              </a:lnSpc>
            </a:pPr>
            <a:r>
              <a:rPr lang="en-US" sz="2400" b="0" strike="noStrike" spc="-1" dirty="0">
                <a:solidFill>
                  <a:srgbClr val="000000"/>
                </a:solidFill>
                <a:latin typeface="FreeSerif"/>
              </a:rPr>
              <a:t>- No correlation between errors, so errors occurring in different sequences and in the same sequence are independent of each other </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1" strike="noStrike" spc="-1" dirty="0">
                <a:solidFill>
                  <a:srgbClr val="000000"/>
                </a:solidFill>
                <a:latin typeface="FreeSerif"/>
              </a:rPr>
              <a:t>Errors are dependent of the Q-score</a:t>
            </a:r>
            <a:endParaRPr lang="en-US" sz="2400" b="0" strike="noStrike" spc="-1" dirty="0">
              <a:latin typeface="FreeSerif"/>
            </a:endParaRPr>
          </a:p>
          <a:p>
            <a:pPr>
              <a:lnSpc>
                <a:spcPct val="100000"/>
              </a:lnSpc>
            </a:pPr>
            <a:r>
              <a:rPr lang="en-US" sz="2400" b="0" strike="noStrike" spc="-1" dirty="0">
                <a:solidFill>
                  <a:srgbClr val="000000"/>
                </a:solidFill>
                <a:latin typeface="FreeSerif"/>
              </a:rPr>
              <a:t>- Each base-pair has an associated Q-score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1" strike="noStrike" spc="-1" dirty="0">
                <a:solidFill>
                  <a:srgbClr val="000000"/>
                </a:solidFill>
                <a:latin typeface="FreeSerif"/>
              </a:rPr>
              <a:t>Error transitions can be modeled</a:t>
            </a:r>
            <a:endParaRPr lang="en-US" sz="2400" b="0" strike="noStrike" spc="-1" dirty="0">
              <a:latin typeface="FreeSerif"/>
            </a:endParaRPr>
          </a:p>
          <a:p>
            <a:pPr>
              <a:lnSpc>
                <a:spcPct val="100000"/>
              </a:lnSpc>
            </a:pPr>
            <a:r>
              <a:rPr lang="en-US" sz="2400" b="0" strike="noStrike" spc="-1" dirty="0">
                <a:solidFill>
                  <a:srgbClr val="000000"/>
                </a:solidFill>
                <a:latin typeface="FreeSerif"/>
              </a:rPr>
              <a:t>- Transitions depend on original base, substituting base and quality</a:t>
            </a:r>
            <a:endParaRPr lang="en-US" sz="2400" b="0" strike="noStrike" spc="-1" dirty="0">
              <a:latin typeface="FreeSerif"/>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79D1D1-E198-A841-879B-20D83530FF32}"/>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pic>
        <p:nvPicPr>
          <p:cNvPr id="534" name="Picture 533"/>
          <p:cNvPicPr/>
          <p:nvPr/>
        </p:nvPicPr>
        <p:blipFill>
          <a:blip r:embed="rId2"/>
          <a:stretch/>
        </p:blipFill>
        <p:spPr>
          <a:xfrm>
            <a:off x="360" y="987480"/>
            <a:ext cx="10080360" cy="5031000"/>
          </a:xfrm>
          <a:prstGeom prst="rect">
            <a:avLst/>
          </a:prstGeom>
          <a:ln>
            <a:noFill/>
          </a:ln>
        </p:spPr>
      </p:pic>
      <p:sp>
        <p:nvSpPr>
          <p:cNvPr id="533" name="TextShape 1"/>
          <p:cNvSpPr txBox="1"/>
          <p:nvPr/>
        </p:nvSpPr>
        <p:spPr>
          <a:xfrm>
            <a:off x="1117440" y="-44640"/>
            <a:ext cx="7843680" cy="806640"/>
          </a:xfrm>
          <a:prstGeom prst="rect">
            <a:avLst/>
          </a:prstGeom>
          <a:noFill/>
          <a:ln>
            <a:noFill/>
          </a:ln>
        </p:spPr>
        <p:txBody>
          <a:bodyPr lIns="90000" tIns="45000" rIns="90000" bIns="45000">
            <a:noAutofit/>
          </a:bodyPr>
          <a:lstStyle/>
          <a:p>
            <a:pPr algn="ctr"/>
            <a:r>
              <a:rPr lang="en-US" sz="4800" b="0" strike="noStrike" spc="-1" dirty="0">
                <a:solidFill>
                  <a:schemeClr val="bg1"/>
                </a:solidFill>
                <a:latin typeface="BetecknaGS"/>
              </a:rPr>
              <a:t>DADA2</a:t>
            </a:r>
            <a:endParaRPr lang="en-US" sz="4800" b="0" strike="noStrike" spc="-1" dirty="0">
              <a:solidFill>
                <a:schemeClr val="bg1"/>
              </a:solidFill>
              <a:latin typeface="Arial"/>
            </a:endParaRPr>
          </a:p>
        </p:txBody>
      </p:sp>
      <p:sp>
        <p:nvSpPr>
          <p:cNvPr id="535" name="CustomShape 2"/>
          <p:cNvSpPr/>
          <p:nvPr/>
        </p:nvSpPr>
        <p:spPr>
          <a:xfrm>
            <a:off x="1598400" y="5929920"/>
            <a:ext cx="8493120" cy="1279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400" b="1" strike="noStrike" spc="-1">
                <a:solidFill>
                  <a:srgbClr val="000000"/>
                </a:solidFill>
                <a:latin typeface="FreeSerif"/>
              </a:rPr>
              <a:t>Each read orientation has independent error profiles</a:t>
            </a:r>
            <a:endParaRPr lang="en-US" sz="2400" b="0" strike="noStrike" spc="-1">
              <a:latin typeface="FreeSerif"/>
            </a:endParaRPr>
          </a:p>
          <a:p>
            <a:pPr>
              <a:lnSpc>
                <a:spcPct val="100000"/>
              </a:lnSpc>
            </a:pPr>
            <a:endParaRPr lang="en-US" sz="2400" b="0" strike="noStrike" spc="-1">
              <a:latin typeface="FreeSerif"/>
            </a:endParaRPr>
          </a:p>
        </p:txBody>
      </p:sp>
      <p:sp>
        <p:nvSpPr>
          <p:cNvPr id="536" name="TextShape 3"/>
          <p:cNvSpPr txBox="1"/>
          <p:nvPr/>
        </p:nvSpPr>
        <p:spPr>
          <a:xfrm>
            <a:off x="1228320" y="6599160"/>
            <a:ext cx="8015760" cy="793800"/>
          </a:xfrm>
          <a:prstGeom prst="rect">
            <a:avLst/>
          </a:prstGeom>
          <a:noFill/>
          <a:ln>
            <a:noFill/>
          </a:ln>
        </p:spPr>
        <p:txBody>
          <a:bodyPr lIns="90000" tIns="45000" rIns="90000" bIns="45000">
            <a:noAutofit/>
          </a:bodyPr>
          <a:lstStyle/>
          <a:p>
            <a:r>
              <a:rPr lang="en-US" sz="2400" b="0" strike="noStrike" spc="-1">
                <a:solidFill>
                  <a:srgbClr val="000000"/>
                </a:solidFill>
                <a:latin typeface="FreeSerif"/>
              </a:rPr>
              <a:t>More accurate models are generated with larger amount of data... but really bad quality reads reduce model accuracy</a:t>
            </a:r>
            <a:endParaRPr lang="en-US" sz="24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CustomShape 2"/>
          <p:cNvSpPr/>
          <p:nvPr/>
        </p:nvSpPr>
        <p:spPr>
          <a:xfrm>
            <a:off x="7002000" y="3301920"/>
            <a:ext cx="3017520" cy="1279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400" b="0" strike="noStrike" spc="-1">
                <a:solidFill>
                  <a:srgbClr val="000000"/>
                </a:solidFill>
                <a:latin typeface="FreeSerif"/>
              </a:rPr>
              <a:t>Error rates are </a:t>
            </a:r>
            <a:r>
              <a:rPr lang="en-US" sz="2400" b="0" i="1" strike="noStrike" spc="-1">
                <a:solidFill>
                  <a:srgbClr val="000000"/>
                </a:solidFill>
                <a:latin typeface="FreeSerif"/>
              </a:rPr>
              <a:t>learnt </a:t>
            </a:r>
            <a:r>
              <a:rPr lang="en-US" sz="2400" b="0" strike="noStrike" spc="-1">
                <a:solidFill>
                  <a:srgbClr val="000000"/>
                </a:solidFill>
                <a:latin typeface="FreeSerif"/>
              </a:rPr>
              <a:t>(modeled) as a function of sequencing quality... </a:t>
            </a:r>
            <a:endParaRPr lang="en-US" sz="2400" b="0" strike="noStrike" spc="-1">
              <a:latin typeface="FreeSerif"/>
            </a:endParaRPr>
          </a:p>
          <a:p>
            <a:pPr>
              <a:lnSpc>
                <a:spcPct val="100000"/>
              </a:lnSpc>
            </a:pPr>
            <a:endParaRPr lang="en-US" sz="2400" b="0" strike="noStrike" spc="-1">
              <a:latin typeface="FreeSerif"/>
            </a:endParaRPr>
          </a:p>
        </p:txBody>
      </p:sp>
      <p:pic>
        <p:nvPicPr>
          <p:cNvPr id="539" name="Picture 538"/>
          <p:cNvPicPr/>
          <p:nvPr/>
        </p:nvPicPr>
        <p:blipFill>
          <a:blip r:embed="rId2"/>
          <a:stretch/>
        </p:blipFill>
        <p:spPr>
          <a:xfrm>
            <a:off x="144000" y="754200"/>
            <a:ext cx="6675120" cy="6709680"/>
          </a:xfrm>
          <a:prstGeom prst="rect">
            <a:avLst/>
          </a:prstGeom>
          <a:ln>
            <a:noFill/>
          </a:ln>
        </p:spPr>
      </p:pic>
      <p:sp>
        <p:nvSpPr>
          <p:cNvPr id="5" name="Rectangle 4">
            <a:extLst>
              <a:ext uri="{FF2B5EF4-FFF2-40B4-BE49-F238E27FC236}">
                <a16:creationId xmlns:a16="http://schemas.microsoft.com/office/drawing/2014/main" id="{00076912-28E5-584F-9328-3ABCB6B4E16A}"/>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6" name="TextShape 1">
            <a:extLst>
              <a:ext uri="{FF2B5EF4-FFF2-40B4-BE49-F238E27FC236}">
                <a16:creationId xmlns:a16="http://schemas.microsoft.com/office/drawing/2014/main" id="{69D67B25-CCBD-7F49-9DA7-0B31F590D03E}"/>
              </a:ext>
            </a:extLst>
          </p:cNvPr>
          <p:cNvSpPr txBox="1"/>
          <p:nvPr/>
        </p:nvSpPr>
        <p:spPr>
          <a:xfrm>
            <a:off x="1117440" y="-44640"/>
            <a:ext cx="7843680" cy="806640"/>
          </a:xfrm>
          <a:prstGeom prst="rect">
            <a:avLst/>
          </a:prstGeom>
          <a:noFill/>
          <a:ln>
            <a:noFill/>
          </a:ln>
        </p:spPr>
        <p:txBody>
          <a:bodyPr lIns="90000" tIns="45000" rIns="90000" bIns="45000">
            <a:noAutofit/>
          </a:bodyPr>
          <a:lstStyle/>
          <a:p>
            <a:pPr algn="ctr"/>
            <a:r>
              <a:rPr lang="en-US" sz="4800" b="0" strike="noStrike" spc="-1" dirty="0">
                <a:solidFill>
                  <a:schemeClr val="bg1"/>
                </a:solidFill>
                <a:latin typeface="BetecknaGS"/>
              </a:rPr>
              <a:t>DADA2</a:t>
            </a:r>
            <a:endParaRPr lang="en-US" sz="4800" b="0" strike="noStrike" spc="-1" dirty="0">
              <a:solidFill>
                <a:schemeClr val="bg1"/>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Shape 2"/>
          <p:cNvSpPr txBox="1"/>
          <p:nvPr/>
        </p:nvSpPr>
        <p:spPr>
          <a:xfrm>
            <a:off x="2080800" y="6622560"/>
            <a:ext cx="4868640" cy="914400"/>
          </a:xfrm>
          <a:prstGeom prst="rect">
            <a:avLst/>
          </a:prstGeom>
          <a:noFill/>
          <a:ln>
            <a:noFill/>
          </a:ln>
        </p:spPr>
        <p:txBody>
          <a:bodyPr lIns="90000" tIns="45000" rIns="90000" bIns="45000">
            <a:noAutofit/>
          </a:bodyPr>
          <a:lstStyle/>
          <a:p>
            <a:pPr algn="ctr"/>
            <a:r>
              <a:rPr lang="en-US" sz="2400" b="0" strike="noStrike" spc="-1">
                <a:solidFill>
                  <a:srgbClr val="000000"/>
                </a:solidFill>
                <a:latin typeface="BetecknaGS"/>
              </a:rPr>
              <a:t>The Three Domains of Life</a:t>
            </a:r>
            <a:endParaRPr lang="en-US" sz="2400" b="0" strike="noStrike" spc="-1">
              <a:latin typeface="Arial"/>
            </a:endParaRPr>
          </a:p>
        </p:txBody>
      </p:sp>
      <p:pic>
        <p:nvPicPr>
          <p:cNvPr id="97" name="Picture 96"/>
          <p:cNvPicPr/>
          <p:nvPr/>
        </p:nvPicPr>
        <p:blipFill>
          <a:blip r:embed="rId3"/>
          <a:stretch/>
        </p:blipFill>
        <p:spPr>
          <a:xfrm>
            <a:off x="1005840" y="3017520"/>
            <a:ext cx="8138160" cy="3655080"/>
          </a:xfrm>
          <a:prstGeom prst="rect">
            <a:avLst/>
          </a:prstGeom>
          <a:ln>
            <a:noFill/>
          </a:ln>
        </p:spPr>
      </p:pic>
      <p:pic>
        <p:nvPicPr>
          <p:cNvPr id="98" name="Picture 97"/>
          <p:cNvPicPr/>
          <p:nvPr/>
        </p:nvPicPr>
        <p:blipFill>
          <a:blip r:embed="rId4"/>
          <a:stretch/>
        </p:blipFill>
        <p:spPr>
          <a:xfrm>
            <a:off x="1645920" y="1127880"/>
            <a:ext cx="6670440" cy="1615320"/>
          </a:xfrm>
          <a:prstGeom prst="rect">
            <a:avLst/>
          </a:prstGeom>
          <a:ln>
            <a:noFill/>
          </a:ln>
        </p:spPr>
      </p:pic>
      <p:sp>
        <p:nvSpPr>
          <p:cNvPr id="6" name="Rectangle 5">
            <a:extLst>
              <a:ext uri="{FF2B5EF4-FFF2-40B4-BE49-F238E27FC236}">
                <a16:creationId xmlns:a16="http://schemas.microsoft.com/office/drawing/2014/main" id="{F9458081-A402-FB45-9421-11DFA72558B9}"/>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CustomShape 1">
            <a:extLst>
              <a:ext uri="{FF2B5EF4-FFF2-40B4-BE49-F238E27FC236}">
                <a16:creationId xmlns:a16="http://schemas.microsoft.com/office/drawing/2014/main" id="{7D43DE4C-D648-2840-B5C1-33785F5E63FF}"/>
              </a:ext>
            </a:extLst>
          </p:cNvPr>
          <p:cNvSpPr/>
          <p:nvPr/>
        </p:nvSpPr>
        <p:spPr>
          <a:xfrm>
            <a:off x="91440" y="2880"/>
            <a:ext cx="960120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Classifying Domesticated Bacteria...</a:t>
            </a:r>
            <a:endParaRPr lang="en-US" sz="4800" b="1" strike="noStrike" spc="-1" dirty="0">
              <a:solidFill>
                <a:schemeClr val="bg1"/>
              </a:solidFill>
              <a:latin typeface="BetecknaG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2"/>
          <p:cNvSpPr/>
          <p:nvPr/>
        </p:nvSpPr>
        <p:spPr>
          <a:xfrm>
            <a:off x="985680" y="1137418"/>
            <a:ext cx="8493120" cy="3769113"/>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400" b="1" strike="noStrike" spc="-1" dirty="0">
                <a:solidFill>
                  <a:srgbClr val="000000"/>
                </a:solidFill>
                <a:latin typeface="FreeSerif"/>
              </a:rPr>
              <a:t>What are the chances of generating a sequence with error?</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000000"/>
                </a:solidFill>
                <a:latin typeface="FreeSerif"/>
              </a:rPr>
              <a:t>The probability of generating a sequence </a:t>
            </a:r>
            <a:r>
              <a:rPr lang="en-US" sz="2400" b="0" i="1" strike="noStrike" spc="-1" dirty="0" err="1">
                <a:solidFill>
                  <a:srgbClr val="000000"/>
                </a:solidFill>
                <a:latin typeface="FreeSerif"/>
              </a:rPr>
              <a:t>i</a:t>
            </a:r>
            <a:r>
              <a:rPr lang="en-US" sz="2400" b="0" strike="noStrike" spc="-1" dirty="0">
                <a:solidFill>
                  <a:srgbClr val="000000"/>
                </a:solidFill>
                <a:latin typeface="FreeSerif"/>
              </a:rPr>
              <a:t> with an error from real sequence </a:t>
            </a:r>
            <a:r>
              <a:rPr lang="en-US" sz="2400" b="0" i="1" strike="noStrike" spc="-1" dirty="0">
                <a:solidFill>
                  <a:srgbClr val="000000"/>
                </a:solidFill>
                <a:latin typeface="FreeSerif"/>
              </a:rPr>
              <a:t>j</a:t>
            </a:r>
            <a:r>
              <a:rPr lang="en-US" sz="2400" b="0" strike="noStrike" spc="-1" dirty="0">
                <a:solidFill>
                  <a:srgbClr val="000000"/>
                </a:solidFill>
                <a:latin typeface="FreeSerif"/>
              </a:rPr>
              <a:t> equals the product of per-site probability of transition.</a:t>
            </a:r>
          </a:p>
          <a:p>
            <a:pPr>
              <a:lnSpc>
                <a:spcPct val="100000"/>
              </a:lnSpc>
            </a:pPr>
            <a:endParaRPr lang="en-US" sz="2400" b="0" strike="noStrike" spc="-1" dirty="0">
              <a:solidFill>
                <a:srgbClr val="000000"/>
              </a:solidFill>
              <a:latin typeface="FreeSerif"/>
            </a:endParaRPr>
          </a:p>
          <a:p>
            <a:pPr>
              <a:lnSpc>
                <a:spcPct val="100000"/>
              </a:lnSpc>
            </a:pPr>
            <a:r>
              <a:rPr lang="en-US" sz="2400" spc="-1" dirty="0">
                <a:solidFill>
                  <a:srgbClr val="000000"/>
                </a:solidFill>
                <a:latin typeface="FreeSerif"/>
              </a:rPr>
              <a:t>The transition probability depends on </a:t>
            </a:r>
          </a:p>
          <a:p>
            <a:pPr>
              <a:lnSpc>
                <a:spcPct val="100000"/>
              </a:lnSpc>
            </a:pPr>
            <a:r>
              <a:rPr lang="en-US" sz="2400" b="0" strike="noStrike" spc="-1" dirty="0">
                <a:solidFill>
                  <a:srgbClr val="000000"/>
                </a:solidFill>
                <a:latin typeface="FreeSerif"/>
              </a:rPr>
              <a:t> - the original base, </a:t>
            </a:r>
          </a:p>
          <a:p>
            <a:pPr>
              <a:lnSpc>
                <a:spcPct val="100000"/>
              </a:lnSpc>
            </a:pPr>
            <a:r>
              <a:rPr lang="en-US" sz="2400" spc="-1" dirty="0">
                <a:solidFill>
                  <a:srgbClr val="000000"/>
                </a:solidFill>
                <a:latin typeface="FreeSerif"/>
              </a:rPr>
              <a:t> - </a:t>
            </a:r>
            <a:r>
              <a:rPr lang="en-US" sz="2400" b="0" strike="noStrike" spc="-1" dirty="0">
                <a:solidFill>
                  <a:srgbClr val="000000"/>
                </a:solidFill>
                <a:latin typeface="FreeSerif"/>
              </a:rPr>
              <a:t>the substituting base,</a:t>
            </a:r>
          </a:p>
          <a:p>
            <a:pPr>
              <a:lnSpc>
                <a:spcPct val="100000"/>
              </a:lnSpc>
            </a:pPr>
            <a:r>
              <a:rPr lang="en-US" sz="2400" spc="-1" dirty="0">
                <a:solidFill>
                  <a:srgbClr val="000000"/>
                </a:solidFill>
                <a:latin typeface="FreeSerif"/>
              </a:rPr>
              <a:t> - </a:t>
            </a:r>
            <a:r>
              <a:rPr lang="en-US" sz="2400" b="0" strike="noStrike" spc="-1" dirty="0">
                <a:solidFill>
                  <a:srgbClr val="000000"/>
                </a:solidFill>
                <a:latin typeface="FreeSerif"/>
              </a:rPr>
              <a:t>the quality score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endParaRPr lang="en-US" sz="2400" b="0" strike="noStrike" spc="-1" dirty="0">
              <a:latin typeface="FreeSerif"/>
            </a:endParaRPr>
          </a:p>
        </p:txBody>
      </p:sp>
      <p:pic>
        <p:nvPicPr>
          <p:cNvPr id="542" name="Picture 541"/>
          <p:cNvPicPr/>
          <p:nvPr/>
        </p:nvPicPr>
        <p:blipFill>
          <a:blip r:embed="rId3"/>
          <a:stretch/>
        </p:blipFill>
        <p:spPr>
          <a:xfrm>
            <a:off x="1094400" y="4735440"/>
            <a:ext cx="7794720" cy="1186560"/>
          </a:xfrm>
          <a:prstGeom prst="rect">
            <a:avLst/>
          </a:prstGeom>
          <a:ln>
            <a:noFill/>
          </a:ln>
        </p:spPr>
      </p:pic>
      <p:sp>
        <p:nvSpPr>
          <p:cNvPr id="5" name="Rectangle 4">
            <a:extLst>
              <a:ext uri="{FF2B5EF4-FFF2-40B4-BE49-F238E27FC236}">
                <a16:creationId xmlns:a16="http://schemas.microsoft.com/office/drawing/2014/main" id="{9103C421-ACC5-A24C-88A0-4DC5E450C667}"/>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6" name="TextShape 1">
            <a:extLst>
              <a:ext uri="{FF2B5EF4-FFF2-40B4-BE49-F238E27FC236}">
                <a16:creationId xmlns:a16="http://schemas.microsoft.com/office/drawing/2014/main" id="{E914DDBA-CCD7-E549-A127-C0D128586B9A}"/>
              </a:ext>
            </a:extLst>
          </p:cNvPr>
          <p:cNvSpPr txBox="1"/>
          <p:nvPr/>
        </p:nvSpPr>
        <p:spPr>
          <a:xfrm>
            <a:off x="1117440" y="-44640"/>
            <a:ext cx="7843680" cy="806640"/>
          </a:xfrm>
          <a:prstGeom prst="rect">
            <a:avLst/>
          </a:prstGeom>
          <a:noFill/>
          <a:ln>
            <a:noFill/>
          </a:ln>
        </p:spPr>
        <p:txBody>
          <a:bodyPr lIns="90000" tIns="45000" rIns="90000" bIns="45000">
            <a:noAutofit/>
          </a:bodyPr>
          <a:lstStyle/>
          <a:p>
            <a:pPr algn="ctr"/>
            <a:r>
              <a:rPr lang="en-US" sz="4800" b="0" strike="noStrike" spc="-1" dirty="0">
                <a:solidFill>
                  <a:schemeClr val="bg1"/>
                </a:solidFill>
                <a:latin typeface="BetecknaGS"/>
              </a:rPr>
              <a:t>DADA2</a:t>
            </a:r>
            <a:endParaRPr lang="en-US" sz="4800" b="0" strike="noStrike" spc="-1" dirty="0">
              <a:solidFill>
                <a:schemeClr val="bg1"/>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CustomShape 2"/>
          <p:cNvSpPr/>
          <p:nvPr/>
        </p:nvSpPr>
        <p:spPr>
          <a:xfrm>
            <a:off x="375840" y="624468"/>
            <a:ext cx="9326880" cy="5012772"/>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400" b="1" strike="noStrike" spc="-1" dirty="0">
                <a:solidFill>
                  <a:srgbClr val="000000"/>
                </a:solidFill>
                <a:latin typeface="FreeSerif"/>
              </a:rPr>
              <a:t>If errors are independent between reads, and error-containing reads originate from real reads... we can model their expected abundances</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000000"/>
                </a:solidFill>
                <a:latin typeface="FreeSerif"/>
              </a:rPr>
              <a:t>- Error reads will always be less abundant than real reads!</a:t>
            </a:r>
            <a:endParaRPr lang="en-US" sz="2400" b="0" strike="noStrike" spc="-1" dirty="0">
              <a:latin typeface="FreeSerif"/>
            </a:endParaRPr>
          </a:p>
          <a:p>
            <a:pPr>
              <a:lnSpc>
                <a:spcPct val="100000"/>
              </a:lnSpc>
            </a:pPr>
            <a:endParaRPr lang="en-US" sz="2200" b="0" strike="noStrike" spc="-1" dirty="0">
              <a:latin typeface="FreeSerif"/>
            </a:endParaRPr>
          </a:p>
          <a:p>
            <a:pPr>
              <a:lnSpc>
                <a:spcPct val="100000"/>
              </a:lnSpc>
            </a:pPr>
            <a:r>
              <a:rPr lang="en-US" sz="2200" b="0" strike="noStrike" spc="-1" dirty="0">
                <a:solidFill>
                  <a:srgbClr val="000000"/>
                </a:solidFill>
                <a:latin typeface="FreeSerif"/>
              </a:rPr>
              <a:t>- The expected abundance of an error-containing sequence </a:t>
            </a:r>
            <a:r>
              <a:rPr lang="en-US" sz="2200" b="0" i="1" strike="noStrike" spc="-1" dirty="0" err="1">
                <a:solidFill>
                  <a:srgbClr val="000000"/>
                </a:solidFill>
                <a:latin typeface="FreeSerif"/>
              </a:rPr>
              <a:t>i</a:t>
            </a:r>
            <a:r>
              <a:rPr lang="en-US" sz="2200" b="0" strike="noStrike" spc="-1" dirty="0">
                <a:solidFill>
                  <a:srgbClr val="000000"/>
                </a:solidFill>
                <a:latin typeface="FreeSerif"/>
              </a:rPr>
              <a:t> follows a Poisson distribution and is equal to the error rate (previous slide) multiplied by the expected reads of sample sequence </a:t>
            </a:r>
            <a:r>
              <a:rPr lang="en-US" sz="2200" b="0" i="1" strike="noStrike" spc="-1" dirty="0">
                <a:solidFill>
                  <a:srgbClr val="000000"/>
                </a:solidFill>
                <a:latin typeface="FreeSerif"/>
              </a:rPr>
              <a:t>j</a:t>
            </a:r>
            <a:r>
              <a:rPr lang="en-US" sz="2200" b="0" strike="noStrike" spc="-1" dirty="0">
                <a:solidFill>
                  <a:srgbClr val="000000"/>
                </a:solidFill>
                <a:latin typeface="FreeSerif"/>
              </a:rPr>
              <a:t>.</a:t>
            </a:r>
            <a:endParaRPr lang="en-US" sz="2200" b="0" strike="noStrike" spc="-1" dirty="0">
              <a:latin typeface="FreeSerif"/>
            </a:endParaRPr>
          </a:p>
          <a:p>
            <a:pPr>
              <a:lnSpc>
                <a:spcPct val="100000"/>
              </a:lnSpc>
            </a:pPr>
            <a:endParaRPr lang="en-US" sz="2200" b="0" strike="noStrike" spc="-1" dirty="0">
              <a:latin typeface="FreeSerif"/>
            </a:endParaRPr>
          </a:p>
          <a:p>
            <a:pPr>
              <a:lnSpc>
                <a:spcPct val="100000"/>
              </a:lnSpc>
            </a:pPr>
            <a:r>
              <a:rPr lang="en-US" sz="2200" b="0" strike="noStrike" spc="-1" dirty="0">
                <a:solidFill>
                  <a:srgbClr val="000000"/>
                </a:solidFill>
                <a:latin typeface="FreeSerif"/>
              </a:rPr>
              <a:t>- We can calculate a </a:t>
            </a:r>
            <a:r>
              <a:rPr lang="en-US" sz="2200" b="0" i="1" strike="noStrike" spc="-1" dirty="0">
                <a:solidFill>
                  <a:srgbClr val="000000"/>
                </a:solidFill>
                <a:latin typeface="FreeSerif"/>
              </a:rPr>
              <a:t>p</a:t>
            </a:r>
            <a:r>
              <a:rPr lang="en-US" sz="2200" b="0" strike="noStrike" spc="-1" dirty="0">
                <a:solidFill>
                  <a:srgbClr val="000000"/>
                </a:solidFill>
                <a:latin typeface="FreeSerif"/>
              </a:rPr>
              <a:t>-value, or the probability of seeing an error-containing sequence </a:t>
            </a:r>
            <a:r>
              <a:rPr lang="en-US" sz="2200" b="0" i="1" strike="noStrike" spc="-1" dirty="0" err="1">
                <a:solidFill>
                  <a:srgbClr val="000000"/>
                </a:solidFill>
                <a:latin typeface="FreeSerif"/>
              </a:rPr>
              <a:t>i</a:t>
            </a:r>
            <a:r>
              <a:rPr lang="en-US" sz="2200" b="0" strike="noStrike" spc="-1" dirty="0">
                <a:solidFill>
                  <a:srgbClr val="000000"/>
                </a:solidFill>
                <a:latin typeface="FreeSerif"/>
              </a:rPr>
              <a:t> with an abundance equal to or greater than the observed value by chance, given the abundance of parent sequence </a:t>
            </a:r>
            <a:r>
              <a:rPr lang="en-US" sz="2200" b="0" i="1" strike="noStrike" spc="-1" dirty="0">
                <a:solidFill>
                  <a:srgbClr val="000000"/>
                </a:solidFill>
                <a:latin typeface="FreeSerif"/>
              </a:rPr>
              <a:t>j</a:t>
            </a:r>
            <a:r>
              <a:rPr lang="en-US" sz="2200" b="0" strike="noStrike" spc="-1" dirty="0">
                <a:solidFill>
                  <a:srgbClr val="000000"/>
                </a:solidFill>
                <a:latin typeface="FreeSerif"/>
              </a:rPr>
              <a:t>. </a:t>
            </a:r>
            <a:endParaRPr lang="en-US" sz="2200" b="0" strike="noStrike" spc="-1" dirty="0">
              <a:latin typeface="FreeSerif"/>
            </a:endParaRPr>
          </a:p>
        </p:txBody>
      </p:sp>
      <p:pic>
        <p:nvPicPr>
          <p:cNvPr id="545" name="Picture 544"/>
          <p:cNvPicPr/>
          <p:nvPr/>
        </p:nvPicPr>
        <p:blipFill>
          <a:blip r:embed="rId3"/>
          <a:stretch/>
        </p:blipFill>
        <p:spPr>
          <a:xfrm>
            <a:off x="914400" y="5637240"/>
            <a:ext cx="8257680" cy="580680"/>
          </a:xfrm>
          <a:prstGeom prst="rect">
            <a:avLst/>
          </a:prstGeom>
          <a:ln>
            <a:noFill/>
          </a:ln>
        </p:spPr>
      </p:pic>
      <p:sp>
        <p:nvSpPr>
          <p:cNvPr id="546" name="TextShape 3"/>
          <p:cNvSpPr txBox="1"/>
          <p:nvPr/>
        </p:nvSpPr>
        <p:spPr>
          <a:xfrm>
            <a:off x="495720" y="6381360"/>
            <a:ext cx="9410040" cy="1005840"/>
          </a:xfrm>
          <a:prstGeom prst="rect">
            <a:avLst/>
          </a:prstGeom>
          <a:noFill/>
          <a:ln>
            <a:noFill/>
          </a:ln>
        </p:spPr>
        <p:txBody>
          <a:bodyPr lIns="90000" tIns="45000" rIns="90000" bIns="45000">
            <a:noAutofit/>
          </a:bodyPr>
          <a:lstStyle/>
          <a:p>
            <a:r>
              <a:rPr lang="en-US" sz="2400" b="0" strike="noStrike" spc="-1" dirty="0">
                <a:solidFill>
                  <a:srgbClr val="000000"/>
                </a:solidFill>
                <a:latin typeface="FreeSerif"/>
              </a:rPr>
              <a:t>→ A low </a:t>
            </a:r>
            <a:r>
              <a:rPr lang="en-US" sz="2400" b="0" i="1" strike="noStrike" spc="-1" dirty="0" err="1">
                <a:solidFill>
                  <a:srgbClr val="000000"/>
                </a:solidFill>
                <a:latin typeface="FreeSerif"/>
              </a:rPr>
              <a:t>pA</a:t>
            </a:r>
            <a:r>
              <a:rPr lang="en-US" sz="2400" b="0" i="1" strike="noStrike" spc="-1" dirty="0">
                <a:solidFill>
                  <a:srgbClr val="000000"/>
                </a:solidFill>
                <a:latin typeface="FreeSerif"/>
              </a:rPr>
              <a:t>(</a:t>
            </a:r>
            <a:r>
              <a:rPr lang="en-US" sz="2400" i="1" spc="-1" dirty="0" err="1">
                <a:solidFill>
                  <a:srgbClr val="000000"/>
                </a:solidFill>
                <a:latin typeface="FreeSerif"/>
              </a:rPr>
              <a:t>j</a:t>
            </a:r>
            <a:r>
              <a:rPr lang="en-US" sz="2400" b="0" i="1" strike="noStrike" spc="-1" dirty="0" err="1">
                <a:solidFill>
                  <a:srgbClr val="000000"/>
                </a:solidFill>
                <a:latin typeface="FreeSerif"/>
              </a:rPr>
              <a:t>→</a:t>
            </a:r>
            <a:r>
              <a:rPr lang="en-US" sz="2400" i="1" spc="-1" dirty="0" err="1">
                <a:solidFill>
                  <a:srgbClr val="000000"/>
                </a:solidFill>
                <a:latin typeface="FreeSerif"/>
              </a:rPr>
              <a:t>i</a:t>
            </a:r>
            <a:r>
              <a:rPr lang="en-US" sz="2400" b="0" i="1" strike="noStrike" spc="-1" dirty="0">
                <a:solidFill>
                  <a:srgbClr val="000000"/>
                </a:solidFill>
                <a:latin typeface="FreeSerif"/>
              </a:rPr>
              <a:t>)</a:t>
            </a:r>
            <a:r>
              <a:rPr lang="en-US" sz="2400" b="0" strike="noStrike" spc="-1" dirty="0">
                <a:solidFill>
                  <a:srgbClr val="000000"/>
                </a:solidFill>
                <a:latin typeface="FreeSerif"/>
              </a:rPr>
              <a:t> means the abundance of sequence </a:t>
            </a:r>
            <a:r>
              <a:rPr lang="en-US" sz="2400" b="0" i="1" strike="noStrike" spc="-1" dirty="0" err="1">
                <a:solidFill>
                  <a:srgbClr val="000000"/>
                </a:solidFill>
                <a:latin typeface="FreeSerif"/>
              </a:rPr>
              <a:t>i</a:t>
            </a:r>
            <a:r>
              <a:rPr lang="en-US" sz="2400" b="0" strike="noStrike" spc="-1" dirty="0">
                <a:solidFill>
                  <a:srgbClr val="000000"/>
                </a:solidFill>
                <a:latin typeface="FreeSerif"/>
              </a:rPr>
              <a:t> cannot be explained by errors during amplification and sequencing of </a:t>
            </a:r>
            <a:r>
              <a:rPr lang="en-US" sz="2400" b="0" i="1" strike="noStrike" spc="-1" dirty="0" err="1">
                <a:solidFill>
                  <a:srgbClr val="000000"/>
                </a:solidFill>
                <a:latin typeface="FreeSerif"/>
              </a:rPr>
              <a:t>n</a:t>
            </a:r>
            <a:r>
              <a:rPr lang="en-US" sz="2400" b="0" i="1" strike="noStrike" spc="-1" baseline="-33000" dirty="0" err="1">
                <a:solidFill>
                  <a:srgbClr val="000000"/>
                </a:solidFill>
                <a:latin typeface="FreeSerif"/>
              </a:rPr>
              <a:t>j</a:t>
            </a:r>
            <a:r>
              <a:rPr lang="en-US" sz="2400" b="0" strike="noStrike" spc="-1" dirty="0">
                <a:solidFill>
                  <a:srgbClr val="000000"/>
                </a:solidFill>
                <a:latin typeface="FreeSerif"/>
              </a:rPr>
              <a:t> copies</a:t>
            </a:r>
            <a:endParaRPr lang="en-US" sz="2400" b="0" strike="noStrike" spc="-1" dirty="0">
              <a:latin typeface="Arial"/>
            </a:endParaRPr>
          </a:p>
        </p:txBody>
      </p:sp>
      <p:sp>
        <p:nvSpPr>
          <p:cNvPr id="6" name="Rectangle 5">
            <a:extLst>
              <a:ext uri="{FF2B5EF4-FFF2-40B4-BE49-F238E27FC236}">
                <a16:creationId xmlns:a16="http://schemas.microsoft.com/office/drawing/2014/main" id="{33DD0E13-4D84-454D-AE0B-1AF207537992}"/>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extShape 1">
            <a:extLst>
              <a:ext uri="{FF2B5EF4-FFF2-40B4-BE49-F238E27FC236}">
                <a16:creationId xmlns:a16="http://schemas.microsoft.com/office/drawing/2014/main" id="{3E351D16-5E86-F843-BEC1-FAB5FCFEA457}"/>
              </a:ext>
            </a:extLst>
          </p:cNvPr>
          <p:cNvSpPr txBox="1"/>
          <p:nvPr/>
        </p:nvSpPr>
        <p:spPr>
          <a:xfrm>
            <a:off x="1117440" y="-44640"/>
            <a:ext cx="7843680" cy="806640"/>
          </a:xfrm>
          <a:prstGeom prst="rect">
            <a:avLst/>
          </a:prstGeom>
          <a:noFill/>
          <a:ln>
            <a:noFill/>
          </a:ln>
        </p:spPr>
        <p:txBody>
          <a:bodyPr lIns="90000" tIns="45000" rIns="90000" bIns="45000">
            <a:noAutofit/>
          </a:bodyPr>
          <a:lstStyle/>
          <a:p>
            <a:pPr algn="ctr"/>
            <a:r>
              <a:rPr lang="en-US" sz="4800" b="0" strike="noStrike" spc="-1" dirty="0">
                <a:solidFill>
                  <a:schemeClr val="bg1"/>
                </a:solidFill>
                <a:latin typeface="BetecknaGS"/>
              </a:rPr>
              <a:t>DADA2</a:t>
            </a:r>
            <a:endParaRPr lang="en-US" sz="4800" b="0" strike="noStrike" spc="-1" dirty="0">
              <a:solidFill>
                <a:schemeClr val="bg1"/>
              </a:solidFill>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7" name="Picture 546"/>
          <p:cNvPicPr/>
          <p:nvPr/>
        </p:nvPicPr>
        <p:blipFill>
          <a:blip r:embed="rId2"/>
          <a:stretch/>
        </p:blipFill>
        <p:spPr>
          <a:xfrm>
            <a:off x="-187068" y="1635720"/>
            <a:ext cx="10454760" cy="5104080"/>
          </a:xfrm>
          <a:prstGeom prst="rect">
            <a:avLst/>
          </a:prstGeom>
          <a:ln>
            <a:noFill/>
          </a:ln>
        </p:spPr>
      </p:pic>
      <p:sp>
        <p:nvSpPr>
          <p:cNvPr id="4" name="Rectangle 3">
            <a:extLst>
              <a:ext uri="{FF2B5EF4-FFF2-40B4-BE49-F238E27FC236}">
                <a16:creationId xmlns:a16="http://schemas.microsoft.com/office/drawing/2014/main" id="{5B1263B2-B254-0844-A180-7D995176A0EC}"/>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5" name="TextShape 1">
            <a:extLst>
              <a:ext uri="{FF2B5EF4-FFF2-40B4-BE49-F238E27FC236}">
                <a16:creationId xmlns:a16="http://schemas.microsoft.com/office/drawing/2014/main" id="{D4125D72-ABAB-9943-9A25-4BBD37A3FB8D}"/>
              </a:ext>
            </a:extLst>
          </p:cNvPr>
          <p:cNvSpPr txBox="1"/>
          <p:nvPr/>
        </p:nvSpPr>
        <p:spPr>
          <a:xfrm>
            <a:off x="0" y="-45000"/>
            <a:ext cx="9956800" cy="762000"/>
          </a:xfrm>
          <a:prstGeom prst="rect">
            <a:avLst/>
          </a:prstGeom>
          <a:noFill/>
          <a:ln>
            <a:noFill/>
          </a:ln>
        </p:spPr>
        <p:txBody>
          <a:bodyPr lIns="90000" tIns="45000" rIns="90000" bIns="45000">
            <a:noAutofit/>
          </a:bodyPr>
          <a:lstStyle/>
          <a:p>
            <a:pPr algn="ctr"/>
            <a:r>
              <a:rPr lang="en-US" sz="4000" b="0" strike="noStrike" spc="-1" dirty="0">
                <a:solidFill>
                  <a:schemeClr val="bg1"/>
                </a:solidFill>
                <a:latin typeface="BetecknaGS"/>
              </a:rPr>
              <a:t>Strategies for </a:t>
            </a:r>
            <a:r>
              <a:rPr lang="en-US" sz="4000" b="0" strike="noStrike" spc="-1" dirty="0" err="1">
                <a:solidFill>
                  <a:schemeClr val="bg1"/>
                </a:solidFill>
                <a:latin typeface="BetecknaGS"/>
              </a:rPr>
              <a:t>Analysing</a:t>
            </a:r>
            <a:r>
              <a:rPr lang="en-US" sz="4000" b="0" strike="noStrike" spc="-1" dirty="0">
                <a:solidFill>
                  <a:schemeClr val="bg1"/>
                </a:solidFill>
                <a:latin typeface="BetecknaGS"/>
              </a:rPr>
              <a:t> Amplicon Sequences</a:t>
            </a:r>
            <a:endParaRPr lang="en-US" sz="4000" b="0" strike="noStrike" spc="-1" dirty="0">
              <a:solidFill>
                <a:schemeClr val="bg1"/>
              </a:solidFill>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97B16-626F-FA44-9597-5D2BA9CAEBC6}"/>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6" name="TextShape 1">
            <a:extLst>
              <a:ext uri="{FF2B5EF4-FFF2-40B4-BE49-F238E27FC236}">
                <a16:creationId xmlns:a16="http://schemas.microsoft.com/office/drawing/2014/main" id="{2927E7E1-DF70-0D4E-B7DB-655A49626771}"/>
              </a:ext>
            </a:extLst>
          </p:cNvPr>
          <p:cNvSpPr txBox="1"/>
          <p:nvPr/>
        </p:nvSpPr>
        <p:spPr>
          <a:xfrm>
            <a:off x="0" y="-45000"/>
            <a:ext cx="9956800" cy="762000"/>
          </a:xfrm>
          <a:prstGeom prst="rect">
            <a:avLst/>
          </a:prstGeom>
          <a:noFill/>
          <a:ln>
            <a:noFill/>
          </a:ln>
        </p:spPr>
        <p:txBody>
          <a:bodyPr lIns="90000" tIns="45000" rIns="90000" bIns="45000">
            <a:noAutofit/>
          </a:bodyPr>
          <a:lstStyle/>
          <a:p>
            <a:pPr algn="ctr"/>
            <a:endParaRPr lang="en-US" sz="4000" b="0" strike="noStrike" spc="-1" dirty="0">
              <a:solidFill>
                <a:schemeClr val="bg1"/>
              </a:solidFill>
              <a:latin typeface="Arial"/>
            </a:endParaRPr>
          </a:p>
        </p:txBody>
      </p:sp>
      <p:sp>
        <p:nvSpPr>
          <p:cNvPr id="549" name="TextShape 1"/>
          <p:cNvSpPr txBox="1"/>
          <p:nvPr/>
        </p:nvSpPr>
        <p:spPr>
          <a:xfrm>
            <a:off x="901700" y="33300"/>
            <a:ext cx="8686800" cy="978840"/>
          </a:xfrm>
          <a:prstGeom prst="rect">
            <a:avLst/>
          </a:prstGeom>
          <a:noFill/>
          <a:ln>
            <a:noFill/>
          </a:ln>
        </p:spPr>
        <p:txBody>
          <a:bodyPr lIns="90000" tIns="45000" rIns="90000" bIns="45000">
            <a:noAutofit/>
          </a:bodyPr>
          <a:lstStyle/>
          <a:p>
            <a:r>
              <a:rPr lang="en-US" sz="4800" b="0" strike="noStrike" spc="-1" dirty="0">
                <a:solidFill>
                  <a:schemeClr val="bg1"/>
                </a:solidFill>
                <a:latin typeface="BetecknaGS"/>
              </a:rPr>
              <a:t>ASVs have much finer resolution</a:t>
            </a:r>
            <a:endParaRPr lang="en-US" sz="4800" b="0" strike="noStrike" spc="-1" dirty="0">
              <a:solidFill>
                <a:schemeClr val="bg1"/>
              </a:solidFill>
              <a:latin typeface="Arial"/>
            </a:endParaRPr>
          </a:p>
        </p:txBody>
      </p:sp>
      <p:pic>
        <p:nvPicPr>
          <p:cNvPr id="550" name="Picture 549"/>
          <p:cNvPicPr/>
          <p:nvPr/>
        </p:nvPicPr>
        <p:blipFill>
          <a:blip r:embed="rId2"/>
          <a:stretch/>
        </p:blipFill>
        <p:spPr>
          <a:xfrm>
            <a:off x="182880" y="1791000"/>
            <a:ext cx="9806040" cy="3969720"/>
          </a:xfrm>
          <a:prstGeom prst="rect">
            <a:avLst/>
          </a:prstGeom>
          <a:ln>
            <a:noFill/>
          </a:ln>
        </p:spPr>
      </p:pic>
      <p:sp>
        <p:nvSpPr>
          <p:cNvPr id="551" name="TextShape 2"/>
          <p:cNvSpPr txBox="1"/>
          <p:nvPr/>
        </p:nvSpPr>
        <p:spPr>
          <a:xfrm>
            <a:off x="1397160" y="6246360"/>
            <a:ext cx="7463880" cy="852840"/>
          </a:xfrm>
          <a:prstGeom prst="rect">
            <a:avLst/>
          </a:prstGeom>
          <a:noFill/>
          <a:ln>
            <a:noFill/>
          </a:ln>
        </p:spPr>
        <p:txBody>
          <a:bodyPr lIns="90000" tIns="45000" rIns="90000" bIns="45000">
            <a:noAutofit/>
          </a:bodyPr>
          <a:lstStyle/>
          <a:p>
            <a:r>
              <a:rPr lang="en-US" sz="2800" b="0" strike="noStrike" spc="-1">
                <a:solidFill>
                  <a:srgbClr val="000000"/>
                </a:solidFill>
                <a:latin typeface="FreeSerif"/>
              </a:rPr>
              <a:t>Where OTUs only see one </a:t>
            </a:r>
            <a:r>
              <a:rPr lang="en-US" sz="2800" b="0" i="1" strike="noStrike" spc="-1">
                <a:solidFill>
                  <a:srgbClr val="000000"/>
                </a:solidFill>
                <a:latin typeface="FreeSerif"/>
              </a:rPr>
              <a:t>Lactobacillus vaginalis</a:t>
            </a:r>
            <a:r>
              <a:rPr lang="en-US" sz="2800" b="0" strike="noStrike" spc="-1">
                <a:solidFill>
                  <a:srgbClr val="000000"/>
                </a:solidFill>
                <a:latin typeface="FreeSerif"/>
              </a:rPr>
              <a:t>, DADA2 sees six different strains!</a:t>
            </a:r>
            <a:endParaRPr lang="en-US" sz="2800" b="0" strike="noStrike" spc="-1">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5707B9-6110-8D4F-BA2D-AA1148896B13}"/>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543" name="TextShape 1"/>
          <p:cNvSpPr txBox="1"/>
          <p:nvPr/>
        </p:nvSpPr>
        <p:spPr>
          <a:xfrm>
            <a:off x="1117440" y="-44640"/>
            <a:ext cx="7843680" cy="1547640"/>
          </a:xfrm>
          <a:prstGeom prst="rect">
            <a:avLst/>
          </a:prstGeom>
          <a:noFill/>
          <a:ln>
            <a:noFill/>
          </a:ln>
        </p:spPr>
        <p:txBody>
          <a:bodyPr lIns="90000" tIns="45000" rIns="90000" bIns="45000">
            <a:noAutofit/>
          </a:bodyPr>
          <a:lstStyle/>
          <a:p>
            <a:pPr algn="ctr"/>
            <a:r>
              <a:rPr lang="en-US" sz="4800" b="0" strike="noStrike" spc="-1" dirty="0">
                <a:solidFill>
                  <a:schemeClr val="bg1"/>
                </a:solidFill>
                <a:latin typeface="BetecknaGS"/>
              </a:rPr>
              <a:t>Problems with ASVs…</a:t>
            </a:r>
            <a:endParaRPr lang="en-US" sz="4800" b="0" strike="noStrike" spc="-1" dirty="0">
              <a:solidFill>
                <a:schemeClr val="bg1"/>
              </a:solidFill>
              <a:latin typeface="Arial"/>
            </a:endParaRPr>
          </a:p>
        </p:txBody>
      </p:sp>
      <p:sp>
        <p:nvSpPr>
          <p:cNvPr id="546" name="TextShape 3"/>
          <p:cNvSpPr txBox="1"/>
          <p:nvPr/>
        </p:nvSpPr>
        <p:spPr>
          <a:xfrm>
            <a:off x="393857" y="949547"/>
            <a:ext cx="9580322" cy="4447061"/>
          </a:xfrm>
          <a:prstGeom prst="rect">
            <a:avLst/>
          </a:prstGeom>
          <a:noFill/>
          <a:ln>
            <a:noFill/>
          </a:ln>
        </p:spPr>
        <p:txBody>
          <a:bodyPr lIns="90000" tIns="45000" rIns="90000" bIns="45000">
            <a:noAutofit/>
          </a:bodyPr>
          <a:lstStyle/>
          <a:p>
            <a:endParaRPr lang="en-US" sz="2000" spc="-1" dirty="0">
              <a:solidFill>
                <a:srgbClr val="000000"/>
              </a:solidFill>
              <a:latin typeface="FreeSerif"/>
            </a:endParaRPr>
          </a:p>
          <a:p>
            <a:r>
              <a:rPr lang="en-US" sz="2000" b="0" strike="noStrike" spc="-1" dirty="0">
                <a:solidFill>
                  <a:srgbClr val="000000"/>
                </a:solidFill>
                <a:latin typeface="FreeSerif"/>
              </a:rPr>
              <a:t>-&gt; Most bacteria have multiple 16SrRNA copies that diverge in one SNP. This will be recognized as different ASVs, </a:t>
            </a:r>
            <a:r>
              <a:rPr lang="en-US" sz="2000" b="1" strike="noStrike" spc="-1" dirty="0">
                <a:solidFill>
                  <a:srgbClr val="000000"/>
                </a:solidFill>
                <a:latin typeface="FreeSerif"/>
              </a:rPr>
              <a:t>inflating the diversity and considering multiple copies as different strains</a:t>
            </a:r>
            <a:r>
              <a:rPr lang="en-US" sz="2000" b="0" strike="noStrike" spc="-1" dirty="0">
                <a:solidFill>
                  <a:srgbClr val="000000"/>
                </a:solidFill>
                <a:latin typeface="FreeSerif"/>
              </a:rPr>
              <a:t>. This does not occur with OUT clustering. </a:t>
            </a:r>
          </a:p>
          <a:p>
            <a:endParaRPr lang="en-US" sz="2000" spc="-1" dirty="0">
              <a:solidFill>
                <a:srgbClr val="000000"/>
              </a:solidFill>
              <a:latin typeface="FreeSerif"/>
            </a:endParaRPr>
          </a:p>
          <a:p>
            <a:r>
              <a:rPr lang="en-US" sz="2000" b="0" strike="noStrike" spc="-1" dirty="0">
                <a:solidFill>
                  <a:srgbClr val="000000"/>
                </a:solidFill>
                <a:latin typeface="FreeSerif"/>
              </a:rPr>
              <a:t>-&gt; It is dependent on data quality. Since it is a probabilistic approach, very low-quality datasets will </a:t>
            </a:r>
            <a:r>
              <a:rPr lang="en-US" sz="2000" b="1" strike="noStrike" spc="-1" dirty="0">
                <a:solidFill>
                  <a:srgbClr val="000000"/>
                </a:solidFill>
                <a:latin typeface="FreeSerif"/>
              </a:rPr>
              <a:t>overestimate ”real” SNPs</a:t>
            </a:r>
            <a:r>
              <a:rPr lang="en-US" sz="2000" b="0" strike="noStrike" spc="-1" dirty="0">
                <a:solidFill>
                  <a:srgbClr val="000000"/>
                </a:solidFill>
                <a:latin typeface="FreeSerif"/>
              </a:rPr>
              <a:t>. Fortunately, most datasets come today with very high Q. </a:t>
            </a:r>
          </a:p>
          <a:p>
            <a:endParaRPr lang="en-US" sz="2000" spc="-1" dirty="0">
              <a:solidFill>
                <a:srgbClr val="000000"/>
              </a:solidFill>
              <a:latin typeface="FreeSerif"/>
            </a:endParaRPr>
          </a:p>
          <a:p>
            <a:r>
              <a:rPr lang="en-US" sz="2000" b="0" strike="noStrike" spc="-1" dirty="0">
                <a:solidFill>
                  <a:srgbClr val="000000"/>
                </a:solidFill>
                <a:latin typeface="FreeSerif"/>
              </a:rPr>
              <a:t>-&gt; For ecological studies, the broad ecological patterns observed with OTUs have been shown to be the same as with ASVs:</a:t>
            </a:r>
          </a:p>
        </p:txBody>
      </p:sp>
      <p:pic>
        <p:nvPicPr>
          <p:cNvPr id="2" name="Picture 1">
            <a:extLst>
              <a:ext uri="{FF2B5EF4-FFF2-40B4-BE49-F238E27FC236}">
                <a16:creationId xmlns:a16="http://schemas.microsoft.com/office/drawing/2014/main" id="{87278D44-8B6F-BE45-9F40-3FFC2F63027D}"/>
              </a:ext>
            </a:extLst>
          </p:cNvPr>
          <p:cNvPicPr>
            <a:picLocks noChangeAspect="1"/>
          </p:cNvPicPr>
          <p:nvPr/>
        </p:nvPicPr>
        <p:blipFill>
          <a:blip r:embed="rId2"/>
          <a:stretch>
            <a:fillRect/>
          </a:stretch>
        </p:blipFill>
        <p:spPr>
          <a:xfrm>
            <a:off x="393857" y="4688084"/>
            <a:ext cx="9194639" cy="1702711"/>
          </a:xfrm>
          <a:prstGeom prst="rect">
            <a:avLst/>
          </a:prstGeom>
        </p:spPr>
      </p:pic>
    </p:spTree>
    <p:extLst>
      <p:ext uri="{BB962C8B-B14F-4D97-AF65-F5344CB8AC3E}">
        <p14:creationId xmlns:p14="http://schemas.microsoft.com/office/powerpoint/2010/main" val="2113028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TextShape 3"/>
          <p:cNvSpPr txBox="1"/>
          <p:nvPr/>
        </p:nvSpPr>
        <p:spPr>
          <a:xfrm>
            <a:off x="345731" y="1755663"/>
            <a:ext cx="9580322" cy="4447061"/>
          </a:xfrm>
          <a:prstGeom prst="rect">
            <a:avLst/>
          </a:prstGeom>
          <a:noFill/>
          <a:ln>
            <a:noFill/>
          </a:ln>
        </p:spPr>
        <p:txBody>
          <a:bodyPr lIns="90000" tIns="45000" rIns="90000" bIns="45000">
            <a:noAutofit/>
          </a:bodyPr>
          <a:lstStyle/>
          <a:p>
            <a:endParaRPr lang="en-US" sz="2000" spc="-1" dirty="0">
              <a:solidFill>
                <a:srgbClr val="000000"/>
              </a:solidFill>
              <a:latin typeface="FreeSerif"/>
            </a:endParaRPr>
          </a:p>
          <a:p>
            <a:r>
              <a:rPr lang="en-US" sz="2000" b="0" strike="noStrike" spc="-1" dirty="0">
                <a:solidFill>
                  <a:srgbClr val="000000"/>
                </a:solidFill>
                <a:latin typeface="FreeSerif"/>
              </a:rPr>
              <a:t>-&gt; Datasets processed in different runs will only be comparable if they were run exactly the same (including filtering steps). An open question is whether i</a:t>
            </a:r>
            <a:r>
              <a:rPr lang="en-US" sz="2000" spc="-1" dirty="0">
                <a:solidFill>
                  <a:srgbClr val="000000"/>
                </a:solidFill>
                <a:latin typeface="FreeSerif"/>
              </a:rPr>
              <a:t>t is fair to compare ASV profiles generated from datasets with different quality. </a:t>
            </a:r>
          </a:p>
          <a:p>
            <a:endParaRPr lang="en-US" sz="2000" b="0" strike="noStrike" spc="-1" dirty="0">
              <a:solidFill>
                <a:srgbClr val="000000"/>
              </a:solidFill>
              <a:latin typeface="FreeSerif"/>
            </a:endParaRPr>
          </a:p>
          <a:p>
            <a:r>
              <a:rPr lang="en-US" sz="2000" spc="-1" dirty="0">
                <a:solidFill>
                  <a:srgbClr val="000000"/>
                </a:solidFill>
                <a:latin typeface="FreeSerif"/>
              </a:rPr>
              <a:t>-&gt; The fact that ASVs are precise and high-quality unique sequences does not mean they are relevant. Standing variability in a population is often neutral and not fixed, and thus</a:t>
            </a:r>
            <a:r>
              <a:rPr lang="en-US" sz="2000" b="1" spc="-1" dirty="0">
                <a:solidFill>
                  <a:srgbClr val="000000"/>
                </a:solidFill>
                <a:latin typeface="FreeSerif"/>
              </a:rPr>
              <a:t> irrelevant for ecological and evolutionary studies</a:t>
            </a:r>
            <a:r>
              <a:rPr lang="en-US" sz="2000" spc="-1" dirty="0">
                <a:solidFill>
                  <a:srgbClr val="000000"/>
                </a:solidFill>
                <a:latin typeface="FreeSerif"/>
              </a:rPr>
              <a:t>. </a:t>
            </a:r>
          </a:p>
          <a:p>
            <a:endParaRPr lang="en-US" sz="2000" b="0" strike="noStrike" spc="-1" dirty="0">
              <a:solidFill>
                <a:srgbClr val="000000"/>
              </a:solidFill>
              <a:latin typeface="FreeSerif"/>
            </a:endParaRPr>
          </a:p>
          <a:p>
            <a:r>
              <a:rPr lang="en-US" sz="2000" spc="-1" dirty="0">
                <a:solidFill>
                  <a:srgbClr val="000000"/>
                </a:solidFill>
                <a:latin typeface="FreeSerif"/>
              </a:rPr>
              <a:t>-&gt; The large number of unique sequences produced may obfuscate differential patterns observed at higher taxonomic levels. Since analyses at these levels should involve clustering, the benefit of using ASVs despite clustering later is put in question. </a:t>
            </a:r>
            <a:endParaRPr lang="en-US" sz="2000" b="0" strike="noStrike" spc="-1" dirty="0">
              <a:latin typeface="Arial"/>
            </a:endParaRPr>
          </a:p>
        </p:txBody>
      </p:sp>
      <p:sp>
        <p:nvSpPr>
          <p:cNvPr id="4" name="Rectangle 3">
            <a:extLst>
              <a:ext uri="{FF2B5EF4-FFF2-40B4-BE49-F238E27FC236}">
                <a16:creationId xmlns:a16="http://schemas.microsoft.com/office/drawing/2014/main" id="{4246FD25-1AEF-F44D-8BDC-05F3C1F692D4}"/>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5" name="TextShape 1">
            <a:extLst>
              <a:ext uri="{FF2B5EF4-FFF2-40B4-BE49-F238E27FC236}">
                <a16:creationId xmlns:a16="http://schemas.microsoft.com/office/drawing/2014/main" id="{97484C92-C61B-204C-B80C-8451ACB4F2A1}"/>
              </a:ext>
            </a:extLst>
          </p:cNvPr>
          <p:cNvSpPr txBox="1"/>
          <p:nvPr/>
        </p:nvSpPr>
        <p:spPr>
          <a:xfrm>
            <a:off x="1117440" y="-44640"/>
            <a:ext cx="7843680" cy="1547640"/>
          </a:xfrm>
          <a:prstGeom prst="rect">
            <a:avLst/>
          </a:prstGeom>
          <a:noFill/>
          <a:ln>
            <a:noFill/>
          </a:ln>
        </p:spPr>
        <p:txBody>
          <a:bodyPr lIns="90000" tIns="45000" rIns="90000" bIns="45000">
            <a:noAutofit/>
          </a:bodyPr>
          <a:lstStyle/>
          <a:p>
            <a:pPr algn="ctr"/>
            <a:r>
              <a:rPr lang="en-US" sz="4800" b="0" strike="noStrike" spc="-1" dirty="0">
                <a:solidFill>
                  <a:schemeClr val="bg1"/>
                </a:solidFill>
                <a:latin typeface="BetecknaGS"/>
              </a:rPr>
              <a:t>Problems with ASVs…</a:t>
            </a:r>
            <a:endParaRPr lang="en-US" sz="4800" b="0" strike="noStrike" spc="-1" dirty="0">
              <a:solidFill>
                <a:schemeClr val="bg1"/>
              </a:solidFill>
              <a:latin typeface="Arial"/>
            </a:endParaRPr>
          </a:p>
        </p:txBody>
      </p:sp>
    </p:spTree>
    <p:extLst>
      <p:ext uri="{BB962C8B-B14F-4D97-AF65-F5344CB8AC3E}">
        <p14:creationId xmlns:p14="http://schemas.microsoft.com/office/powerpoint/2010/main" val="116494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972849B-AE82-A74E-B6AE-03880AA457B3}"/>
              </a:ext>
            </a:extLst>
          </p:cNvPr>
          <p:cNvSpPr/>
          <p:nvPr/>
        </p:nvSpPr>
        <p:spPr>
          <a:xfrm>
            <a:off x="-14705"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543" name="TextShape 1"/>
          <p:cNvSpPr txBox="1"/>
          <p:nvPr/>
        </p:nvSpPr>
        <p:spPr>
          <a:xfrm>
            <a:off x="1117440" y="-44640"/>
            <a:ext cx="7843680" cy="806640"/>
          </a:xfrm>
          <a:prstGeom prst="rect">
            <a:avLst/>
          </a:prstGeom>
          <a:noFill/>
          <a:ln>
            <a:noFill/>
          </a:ln>
        </p:spPr>
        <p:txBody>
          <a:bodyPr lIns="90000" tIns="45000" rIns="90000" bIns="45000">
            <a:noAutofit/>
          </a:bodyPr>
          <a:lstStyle/>
          <a:p>
            <a:pPr algn="ctr"/>
            <a:r>
              <a:rPr lang="en-US" sz="4800" b="0" strike="noStrike" spc="-1" dirty="0">
                <a:solidFill>
                  <a:schemeClr val="bg1"/>
                </a:solidFill>
                <a:latin typeface="BetecknaGS"/>
              </a:rPr>
              <a:t>Final considerations</a:t>
            </a:r>
            <a:endParaRPr lang="en-US" sz="4800" b="0" strike="noStrike" spc="-1" dirty="0">
              <a:solidFill>
                <a:schemeClr val="bg1"/>
              </a:solidFill>
              <a:latin typeface="Arial"/>
            </a:endParaRPr>
          </a:p>
        </p:txBody>
      </p:sp>
      <p:sp>
        <p:nvSpPr>
          <p:cNvPr id="546" name="TextShape 3"/>
          <p:cNvSpPr txBox="1"/>
          <p:nvPr/>
        </p:nvSpPr>
        <p:spPr>
          <a:xfrm>
            <a:off x="478080" y="1503000"/>
            <a:ext cx="9410040" cy="4447061"/>
          </a:xfrm>
          <a:prstGeom prst="rect">
            <a:avLst/>
          </a:prstGeom>
          <a:noFill/>
          <a:ln>
            <a:noFill/>
          </a:ln>
        </p:spPr>
        <p:txBody>
          <a:bodyPr lIns="90000" tIns="45000" rIns="90000" bIns="45000">
            <a:noAutofit/>
          </a:bodyPr>
          <a:lstStyle/>
          <a:p>
            <a:r>
              <a:rPr lang="en-US" sz="2400" b="0" strike="noStrike" spc="-1" dirty="0">
                <a:solidFill>
                  <a:srgbClr val="000000"/>
                </a:solidFill>
                <a:latin typeface="FreeSerif"/>
              </a:rPr>
              <a:t>-&gt; Neither OTUs not ASVs represent natural biological units, and they are just operational. You can argue that ASVs are “real” sequences and will be right, but knowing what that actually means in terms of bacterial cells or species is not straightforward. </a:t>
            </a:r>
          </a:p>
          <a:p>
            <a:endParaRPr lang="en-US" sz="2400" b="0" strike="noStrike" spc="-1" dirty="0">
              <a:solidFill>
                <a:srgbClr val="000000"/>
              </a:solidFill>
              <a:latin typeface="FreeSerif"/>
            </a:endParaRPr>
          </a:p>
          <a:p>
            <a:r>
              <a:rPr lang="en-US" sz="2400" b="0" strike="noStrike" spc="-1" dirty="0">
                <a:solidFill>
                  <a:srgbClr val="000000"/>
                </a:solidFill>
                <a:latin typeface="FreeSerif"/>
              </a:rPr>
              <a:t>-&gt; The 16SrRNA fragment amplicons cannot delineate bacterial species</a:t>
            </a:r>
          </a:p>
          <a:p>
            <a:endParaRPr lang="en-US" sz="2400" spc="-1" dirty="0">
              <a:solidFill>
                <a:srgbClr val="000000"/>
              </a:solidFill>
              <a:latin typeface="FreeSerif"/>
            </a:endParaRPr>
          </a:p>
          <a:p>
            <a:r>
              <a:rPr lang="en-US" sz="2400" spc="-1" dirty="0">
                <a:solidFill>
                  <a:srgbClr val="000000"/>
                </a:solidFill>
                <a:latin typeface="FreeSerif"/>
              </a:rPr>
              <a:t>-&gt; The 16SrRNA cannot inform on bacterial phenotypes</a:t>
            </a:r>
          </a:p>
          <a:p>
            <a:endParaRPr lang="en-US" sz="2400" b="0" strike="noStrike" spc="-1" dirty="0">
              <a:latin typeface="Arial"/>
            </a:endParaRPr>
          </a:p>
          <a:p>
            <a:r>
              <a:rPr lang="en-US" sz="2400" spc="-1" dirty="0">
                <a:latin typeface="Arial"/>
              </a:rPr>
              <a:t>-&gt; You should always have a clear question that you want to answer with your analysis, and never stretch the limits of your technology and analyses. </a:t>
            </a:r>
            <a:endParaRPr lang="en-US" sz="2400" b="0" strike="noStrike" spc="-1" dirty="0">
              <a:latin typeface="Arial"/>
            </a:endParaRPr>
          </a:p>
        </p:txBody>
      </p:sp>
    </p:spTree>
    <p:extLst>
      <p:ext uri="{BB962C8B-B14F-4D97-AF65-F5344CB8AC3E}">
        <p14:creationId xmlns:p14="http://schemas.microsoft.com/office/powerpoint/2010/main" val="2032420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E641A-5884-FF4B-A777-C060584BC52D}"/>
              </a:ext>
            </a:extLst>
          </p:cNvPr>
          <p:cNvSpPr>
            <a:spLocks noGrp="1"/>
          </p:cNvSpPr>
          <p:nvPr>
            <p:ph type="title"/>
          </p:nvPr>
        </p:nvSpPr>
        <p:spPr/>
        <p:txBody>
          <a:bodyPr/>
          <a:lstStyle/>
          <a:p>
            <a:endParaRPr lang="en-CH"/>
          </a:p>
        </p:txBody>
      </p:sp>
      <p:sp>
        <p:nvSpPr>
          <p:cNvPr id="3" name="Text Placeholder 2">
            <a:extLst>
              <a:ext uri="{FF2B5EF4-FFF2-40B4-BE49-F238E27FC236}">
                <a16:creationId xmlns:a16="http://schemas.microsoft.com/office/drawing/2014/main" id="{716C3EAA-0457-AF45-9045-E1998E0EDFD4}"/>
              </a:ext>
            </a:extLst>
          </p:cNvPr>
          <p:cNvSpPr>
            <a:spLocks noGrp="1"/>
          </p:cNvSpPr>
          <p:nvPr>
            <p:ph type="body"/>
          </p:nvPr>
        </p:nvSpPr>
        <p:spPr/>
        <p:txBody>
          <a:bodyPr/>
          <a:lstStyle/>
          <a:p>
            <a:endParaRPr lang="en-CH"/>
          </a:p>
        </p:txBody>
      </p:sp>
      <p:sp>
        <p:nvSpPr>
          <p:cNvPr id="4" name="Rectangle 3">
            <a:extLst>
              <a:ext uri="{FF2B5EF4-FFF2-40B4-BE49-F238E27FC236}">
                <a16:creationId xmlns:a16="http://schemas.microsoft.com/office/drawing/2014/main" id="{ED2923E6-49DF-A140-A2FA-A247E3F6ADDE}"/>
              </a:ext>
            </a:extLst>
          </p:cNvPr>
          <p:cNvSpPr/>
          <p:nvPr/>
        </p:nvSpPr>
        <p:spPr>
          <a:xfrm>
            <a:off x="0" y="3056257"/>
            <a:ext cx="10080625" cy="1447159"/>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5" name="TextShape 1">
            <a:extLst>
              <a:ext uri="{FF2B5EF4-FFF2-40B4-BE49-F238E27FC236}">
                <a16:creationId xmlns:a16="http://schemas.microsoft.com/office/drawing/2014/main" id="{2D80C044-1813-E34A-80B4-BE2667F4521E}"/>
              </a:ext>
            </a:extLst>
          </p:cNvPr>
          <p:cNvSpPr txBox="1"/>
          <p:nvPr/>
        </p:nvSpPr>
        <p:spPr>
          <a:xfrm>
            <a:off x="1117440" y="3352479"/>
            <a:ext cx="7843680" cy="1531937"/>
          </a:xfrm>
          <a:prstGeom prst="rect">
            <a:avLst/>
          </a:prstGeom>
          <a:noFill/>
          <a:ln>
            <a:noFill/>
          </a:ln>
        </p:spPr>
        <p:txBody>
          <a:bodyPr lIns="90000" tIns="45000" rIns="90000" bIns="45000">
            <a:noAutofit/>
          </a:bodyPr>
          <a:lstStyle/>
          <a:p>
            <a:pPr algn="ctr"/>
            <a:r>
              <a:rPr lang="en-US" sz="5400" b="0" strike="noStrike" spc="-1" dirty="0">
                <a:solidFill>
                  <a:schemeClr val="bg1"/>
                </a:solidFill>
                <a:latin typeface="BetecknaGS"/>
              </a:rPr>
              <a:t>PHYLOSEQ</a:t>
            </a:r>
            <a:endParaRPr lang="en-US" sz="5400" b="0" strike="noStrike" spc="-1" dirty="0">
              <a:solidFill>
                <a:schemeClr val="bg1"/>
              </a:solidFill>
              <a:latin typeface="Arial"/>
            </a:endParaRPr>
          </a:p>
        </p:txBody>
      </p:sp>
    </p:spTree>
    <p:extLst>
      <p:ext uri="{BB962C8B-B14F-4D97-AF65-F5344CB8AC3E}">
        <p14:creationId xmlns:p14="http://schemas.microsoft.com/office/powerpoint/2010/main" val="1572722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 name="Picture 552"/>
          <p:cNvPicPr/>
          <p:nvPr/>
        </p:nvPicPr>
        <p:blipFill>
          <a:blip r:embed="rId2"/>
          <a:stretch/>
        </p:blipFill>
        <p:spPr>
          <a:xfrm>
            <a:off x="360" y="1734840"/>
            <a:ext cx="10080360" cy="4665960"/>
          </a:xfrm>
          <a:prstGeom prst="rect">
            <a:avLst/>
          </a:prstGeom>
          <a:ln>
            <a:noFill/>
          </a:ln>
        </p:spPr>
      </p:pic>
      <p:sp>
        <p:nvSpPr>
          <p:cNvPr id="4" name="Rectangle 3">
            <a:extLst>
              <a:ext uri="{FF2B5EF4-FFF2-40B4-BE49-F238E27FC236}">
                <a16:creationId xmlns:a16="http://schemas.microsoft.com/office/drawing/2014/main" id="{74FABF14-1C39-5441-8F0A-312CA7718A22}"/>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5" name="TextShape 1">
            <a:extLst>
              <a:ext uri="{FF2B5EF4-FFF2-40B4-BE49-F238E27FC236}">
                <a16:creationId xmlns:a16="http://schemas.microsoft.com/office/drawing/2014/main" id="{DC325CAE-C386-BC4D-A066-ED4960649CAA}"/>
              </a:ext>
            </a:extLst>
          </p:cNvPr>
          <p:cNvSpPr txBox="1"/>
          <p:nvPr/>
        </p:nvSpPr>
        <p:spPr>
          <a:xfrm>
            <a:off x="1117440" y="-44640"/>
            <a:ext cx="7843680" cy="806640"/>
          </a:xfrm>
          <a:prstGeom prst="rect">
            <a:avLst/>
          </a:prstGeom>
          <a:noFill/>
          <a:ln>
            <a:noFill/>
          </a:ln>
        </p:spPr>
        <p:txBody>
          <a:bodyPr lIns="90000" tIns="45000" rIns="90000" bIns="45000">
            <a:noAutofit/>
          </a:bodyPr>
          <a:lstStyle/>
          <a:p>
            <a:pPr algn="ctr"/>
            <a:r>
              <a:rPr lang="en-US" sz="4800" b="0" strike="noStrike" spc="-1" dirty="0">
                <a:solidFill>
                  <a:schemeClr val="bg1"/>
                </a:solidFill>
                <a:latin typeface="BetecknaGS"/>
              </a:rPr>
              <a:t>PHYLOSEQ</a:t>
            </a:r>
            <a:endParaRPr lang="en-US" sz="4800" b="0" strike="noStrike" spc="-1" dirty="0">
              <a:solidFill>
                <a:schemeClr val="bg1"/>
              </a:solidFill>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5" name="Picture 554"/>
          <p:cNvPicPr/>
          <p:nvPr/>
        </p:nvPicPr>
        <p:blipFill>
          <a:blip r:embed="rId2"/>
          <a:stretch/>
        </p:blipFill>
        <p:spPr>
          <a:xfrm>
            <a:off x="-5400" y="1355040"/>
            <a:ext cx="10080360" cy="5286960"/>
          </a:xfrm>
          <a:prstGeom prst="rect">
            <a:avLst/>
          </a:prstGeom>
          <a:ln>
            <a:noFill/>
          </a:ln>
        </p:spPr>
      </p:pic>
      <p:sp>
        <p:nvSpPr>
          <p:cNvPr id="4" name="Rectangle 3">
            <a:extLst>
              <a:ext uri="{FF2B5EF4-FFF2-40B4-BE49-F238E27FC236}">
                <a16:creationId xmlns:a16="http://schemas.microsoft.com/office/drawing/2014/main" id="{9154CBCE-87E9-7F40-8126-8CE33D95A2A7}"/>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5" name="TextShape 1">
            <a:extLst>
              <a:ext uri="{FF2B5EF4-FFF2-40B4-BE49-F238E27FC236}">
                <a16:creationId xmlns:a16="http://schemas.microsoft.com/office/drawing/2014/main" id="{F7455F61-51A4-6648-B6AE-E9C4D2A133A2}"/>
              </a:ext>
            </a:extLst>
          </p:cNvPr>
          <p:cNvSpPr txBox="1"/>
          <p:nvPr/>
        </p:nvSpPr>
        <p:spPr>
          <a:xfrm>
            <a:off x="1117440" y="-44640"/>
            <a:ext cx="7843680" cy="806640"/>
          </a:xfrm>
          <a:prstGeom prst="rect">
            <a:avLst/>
          </a:prstGeom>
          <a:noFill/>
          <a:ln>
            <a:noFill/>
          </a:ln>
        </p:spPr>
        <p:txBody>
          <a:bodyPr lIns="90000" tIns="45000" rIns="90000" bIns="45000">
            <a:noAutofit/>
          </a:bodyPr>
          <a:lstStyle/>
          <a:p>
            <a:pPr algn="ctr"/>
            <a:r>
              <a:rPr lang="en-US" sz="4800" b="0" strike="noStrike" spc="-1" dirty="0">
                <a:solidFill>
                  <a:schemeClr val="bg1"/>
                </a:solidFill>
                <a:latin typeface="BetecknaGS"/>
              </a:rPr>
              <a:t>PHYLOSEQ</a:t>
            </a:r>
            <a:endParaRPr lang="en-US" sz="4800" b="0" strike="noStrike" spc="-1" dirty="0">
              <a:solidFill>
                <a:schemeClr val="bg1"/>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ustomShape 2"/>
          <p:cNvSpPr/>
          <p:nvPr/>
        </p:nvSpPr>
        <p:spPr>
          <a:xfrm>
            <a:off x="360045" y="579439"/>
            <a:ext cx="5394960" cy="6400796"/>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400" b="1" strike="noStrike" spc="-1" dirty="0">
                <a:solidFill>
                  <a:srgbClr val="000000"/>
                </a:solidFill>
                <a:latin typeface="FreeSerif"/>
              </a:rPr>
              <a:t>How do we study organisms that...</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3465A4"/>
                </a:solidFill>
                <a:latin typeface="FreeSerif"/>
              </a:rPr>
              <a:t>- are morphologically indistinguishable?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3465A4"/>
                </a:solidFill>
                <a:latin typeface="FreeSerif"/>
              </a:rPr>
              <a:t>- are phenotypically redundant?</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000000"/>
                </a:solidFill>
                <a:latin typeface="FreeSerif"/>
              </a:rPr>
              <a:t>- are unculturable?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000000"/>
                </a:solidFill>
                <a:latin typeface="FreeSerif"/>
              </a:rPr>
              <a:t>- are uncountable?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000000"/>
                </a:solidFill>
                <a:latin typeface="FreeSerif"/>
              </a:rPr>
              <a:t>- have no clear species boundaries?</a:t>
            </a:r>
            <a:endParaRPr lang="en-US" sz="2400" b="0" strike="noStrike" spc="-1" dirty="0">
              <a:latin typeface="FreeSerif"/>
            </a:endParaRPr>
          </a:p>
        </p:txBody>
      </p:sp>
      <p:sp>
        <p:nvSpPr>
          <p:cNvPr id="101" name="TextShape 3"/>
          <p:cNvSpPr txBox="1"/>
          <p:nvPr/>
        </p:nvSpPr>
        <p:spPr>
          <a:xfrm>
            <a:off x="5394960" y="2595960"/>
            <a:ext cx="4824360" cy="1061640"/>
          </a:xfrm>
          <a:prstGeom prst="rect">
            <a:avLst/>
          </a:prstGeom>
          <a:noFill/>
          <a:ln>
            <a:noFill/>
          </a:ln>
        </p:spPr>
        <p:txBody>
          <a:bodyPr lIns="90000" tIns="45000" rIns="90000" bIns="45000">
            <a:noAutofit/>
          </a:bodyPr>
          <a:lstStyle/>
          <a:p>
            <a:pPr algn="ctr"/>
            <a:r>
              <a:rPr lang="en-US" sz="2800" b="0" strike="noStrike" spc="-1">
                <a:solidFill>
                  <a:srgbClr val="3465A4"/>
                </a:solidFill>
                <a:latin typeface="BetecknaGS"/>
              </a:rPr>
              <a:t>By sequence phylogenetic analysis of 16SrRNA</a:t>
            </a:r>
            <a:endParaRPr lang="en-US" sz="2800" b="0" strike="noStrike" spc="-1">
              <a:latin typeface="Arial"/>
            </a:endParaRPr>
          </a:p>
        </p:txBody>
      </p:sp>
      <p:sp>
        <p:nvSpPr>
          <p:cNvPr id="102" name="Line 4"/>
          <p:cNvSpPr/>
          <p:nvPr/>
        </p:nvSpPr>
        <p:spPr>
          <a:xfrm>
            <a:off x="5212080" y="3108960"/>
            <a:ext cx="640080" cy="0"/>
          </a:xfrm>
          <a:prstGeom prst="line">
            <a:avLst/>
          </a:prstGeom>
          <a:ln w="36720">
            <a:solidFill>
              <a:srgbClr val="3465A4"/>
            </a:solidFill>
            <a:round/>
            <a:tailEnd type="triangle" w="med" len="med"/>
          </a:ln>
        </p:spPr>
        <p:style>
          <a:lnRef idx="0">
            <a:scrgbClr r="0" g="0" b="0"/>
          </a:lnRef>
          <a:fillRef idx="0">
            <a:scrgbClr r="0" g="0" b="0"/>
          </a:fillRef>
          <a:effectRef idx="0">
            <a:scrgbClr r="0" g="0" b="0"/>
          </a:effectRef>
          <a:fontRef idx="minor"/>
        </p:style>
      </p:sp>
      <p:sp>
        <p:nvSpPr>
          <p:cNvPr id="6" name="Rectangle 5">
            <a:extLst>
              <a:ext uri="{FF2B5EF4-FFF2-40B4-BE49-F238E27FC236}">
                <a16:creationId xmlns:a16="http://schemas.microsoft.com/office/drawing/2014/main" id="{43AB096F-CF80-9E47-BB10-8B95C0381A84}"/>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CustomShape 1">
            <a:extLst>
              <a:ext uri="{FF2B5EF4-FFF2-40B4-BE49-F238E27FC236}">
                <a16:creationId xmlns:a16="http://schemas.microsoft.com/office/drawing/2014/main" id="{7B9DA093-84DC-0A4A-AD20-C6B3B9EFC6F4}"/>
              </a:ext>
            </a:extLst>
          </p:cNvPr>
          <p:cNvSpPr/>
          <p:nvPr/>
        </p:nvSpPr>
        <p:spPr>
          <a:xfrm>
            <a:off x="457200" y="-33120"/>
            <a:ext cx="923544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Studying Undomesticated Bacteria...</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7" name="Picture 556"/>
          <p:cNvPicPr/>
          <p:nvPr/>
        </p:nvPicPr>
        <p:blipFill>
          <a:blip r:embed="rId2"/>
          <a:stretch/>
        </p:blipFill>
        <p:spPr>
          <a:xfrm>
            <a:off x="36000" y="797400"/>
            <a:ext cx="10080360" cy="6700680"/>
          </a:xfrm>
          <a:prstGeom prst="rect">
            <a:avLst/>
          </a:prstGeom>
          <a:ln>
            <a:noFill/>
          </a:ln>
        </p:spPr>
      </p:pic>
      <p:sp>
        <p:nvSpPr>
          <p:cNvPr id="4" name="Rectangle 3">
            <a:extLst>
              <a:ext uri="{FF2B5EF4-FFF2-40B4-BE49-F238E27FC236}">
                <a16:creationId xmlns:a16="http://schemas.microsoft.com/office/drawing/2014/main" id="{707700AF-2E36-F640-9285-C2AA1F3165C7}"/>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5" name="TextShape 1">
            <a:extLst>
              <a:ext uri="{FF2B5EF4-FFF2-40B4-BE49-F238E27FC236}">
                <a16:creationId xmlns:a16="http://schemas.microsoft.com/office/drawing/2014/main" id="{1FFF7C3C-6C5A-A147-ADA1-C72D62818CE7}"/>
              </a:ext>
            </a:extLst>
          </p:cNvPr>
          <p:cNvSpPr txBox="1"/>
          <p:nvPr/>
        </p:nvSpPr>
        <p:spPr>
          <a:xfrm>
            <a:off x="1117440" y="-44640"/>
            <a:ext cx="7843680" cy="806640"/>
          </a:xfrm>
          <a:prstGeom prst="rect">
            <a:avLst/>
          </a:prstGeom>
          <a:noFill/>
          <a:ln>
            <a:noFill/>
          </a:ln>
        </p:spPr>
        <p:txBody>
          <a:bodyPr lIns="90000" tIns="45000" rIns="90000" bIns="45000">
            <a:noAutofit/>
          </a:bodyPr>
          <a:lstStyle/>
          <a:p>
            <a:pPr algn="ctr"/>
            <a:r>
              <a:rPr lang="en-US" sz="4800" b="0" strike="noStrike" spc="-1" dirty="0">
                <a:solidFill>
                  <a:schemeClr val="bg1"/>
                </a:solidFill>
                <a:latin typeface="BetecknaGS"/>
              </a:rPr>
              <a:t>PHYLOSEQ</a:t>
            </a:r>
            <a:endParaRPr lang="en-US" sz="4800" b="0" strike="noStrike" spc="-1" dirty="0">
              <a:solidFill>
                <a:schemeClr val="bg1"/>
              </a:solidFill>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TextShape 1"/>
          <p:cNvSpPr txBox="1"/>
          <p:nvPr/>
        </p:nvSpPr>
        <p:spPr>
          <a:xfrm>
            <a:off x="3108960" y="27000"/>
            <a:ext cx="4023360" cy="1253160"/>
          </a:xfrm>
          <a:prstGeom prst="rect">
            <a:avLst/>
          </a:prstGeom>
          <a:noFill/>
          <a:ln>
            <a:noFill/>
          </a:ln>
        </p:spPr>
        <p:txBody>
          <a:bodyPr lIns="90000" tIns="45000" rIns="90000" bIns="45000">
            <a:noAutofit/>
          </a:bodyPr>
          <a:lstStyle/>
          <a:p>
            <a:r>
              <a:rPr lang="en-US" sz="4800" b="0" strike="noStrike" spc="-1">
                <a:solidFill>
                  <a:srgbClr val="000000"/>
                </a:solidFill>
                <a:latin typeface="BetecknaGS"/>
              </a:rPr>
              <a:t>PHYLOSEQ</a:t>
            </a:r>
            <a:endParaRPr lang="en-US" sz="4800" b="0" strike="noStrike" spc="-1">
              <a:latin typeface="Arial"/>
            </a:endParaRPr>
          </a:p>
        </p:txBody>
      </p:sp>
      <p:pic>
        <p:nvPicPr>
          <p:cNvPr id="559" name="Picture 558"/>
          <p:cNvPicPr/>
          <p:nvPr/>
        </p:nvPicPr>
        <p:blipFill>
          <a:blip r:embed="rId2"/>
          <a:stretch/>
        </p:blipFill>
        <p:spPr>
          <a:xfrm>
            <a:off x="265" y="52397"/>
            <a:ext cx="10080360" cy="7454880"/>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p:cNvPicPr/>
          <p:nvPr/>
        </p:nvPicPr>
        <p:blipFill>
          <a:blip r:embed="rId3"/>
          <a:stretch/>
        </p:blipFill>
        <p:spPr>
          <a:xfrm>
            <a:off x="79920" y="1625760"/>
            <a:ext cx="5489640" cy="3844800"/>
          </a:xfrm>
          <a:prstGeom prst="rect">
            <a:avLst/>
          </a:prstGeom>
          <a:ln>
            <a:noFill/>
          </a:ln>
        </p:spPr>
      </p:pic>
      <p:sp>
        <p:nvSpPr>
          <p:cNvPr id="104" name="CustomShape 2"/>
          <p:cNvSpPr/>
          <p:nvPr/>
        </p:nvSpPr>
        <p:spPr>
          <a:xfrm>
            <a:off x="472698" y="5180201"/>
            <a:ext cx="6127529" cy="2783918"/>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400" b="0" strike="noStrike" spc="-1" dirty="0">
                <a:solidFill>
                  <a:srgbClr val="000000"/>
                </a:solidFill>
                <a:latin typeface="FreeSerif"/>
              </a:rPr>
              <a:t>Skip culturing and characterizing, </a:t>
            </a:r>
            <a:endParaRPr lang="en-US" sz="2400" b="0" strike="noStrike" spc="-1" dirty="0">
              <a:latin typeface="FreeSerif"/>
            </a:endParaRPr>
          </a:p>
          <a:p>
            <a:pPr>
              <a:lnSpc>
                <a:spcPct val="100000"/>
              </a:lnSpc>
            </a:pPr>
            <a:r>
              <a:rPr lang="en-US" sz="2400" b="0" strike="noStrike" spc="-1" dirty="0">
                <a:solidFill>
                  <a:srgbClr val="000000"/>
                </a:solidFill>
                <a:latin typeface="FreeSerif"/>
              </a:rPr>
              <a:t>direct DNA extraction and</a:t>
            </a:r>
            <a:r>
              <a:rPr lang="en-US" sz="2400" spc="-1" dirty="0">
                <a:latin typeface="FreeSerif"/>
              </a:rPr>
              <a:t> </a:t>
            </a:r>
            <a:r>
              <a:rPr lang="en-US" sz="2400" b="0" strike="noStrike" spc="-1" dirty="0">
                <a:solidFill>
                  <a:srgbClr val="000000"/>
                </a:solidFill>
                <a:latin typeface="FreeSerif"/>
              </a:rPr>
              <a:t>sequencing of rRNA</a:t>
            </a:r>
            <a:endParaRPr lang="en-US" sz="2400" b="0" strike="noStrike" spc="-1" dirty="0">
              <a:latin typeface="FreeSerif"/>
            </a:endParaRPr>
          </a:p>
          <a:p>
            <a:pPr>
              <a:lnSpc>
                <a:spcPct val="100000"/>
              </a:lnSpc>
            </a:pPr>
            <a:r>
              <a:rPr lang="en-US" sz="2400" b="0" strike="noStrike" spc="-1" dirty="0">
                <a:solidFill>
                  <a:srgbClr val="000000"/>
                </a:solidFill>
                <a:latin typeface="FreeSerif"/>
              </a:rPr>
              <a:t>(Norman Pace &amp; David Stahl, 1981)</a:t>
            </a:r>
            <a:endParaRPr lang="en-US" sz="2400" b="0" strike="noStrike" spc="-1" dirty="0">
              <a:latin typeface="FreeSerif"/>
            </a:endParaRPr>
          </a:p>
          <a:p>
            <a:pPr>
              <a:lnSpc>
                <a:spcPct val="100000"/>
              </a:lnSpc>
            </a:pPr>
            <a:r>
              <a:rPr lang="en-US" sz="2400" b="0" strike="noStrike" spc="-1" dirty="0">
                <a:solidFill>
                  <a:srgbClr val="000000"/>
                </a:solidFill>
                <a:latin typeface="FreeSerif"/>
              </a:rPr>
              <a:t>...before PCR!!!</a:t>
            </a:r>
            <a:endParaRPr lang="en-US" sz="2400" b="0" strike="noStrike" spc="-1" dirty="0">
              <a:latin typeface="FreeSerif"/>
            </a:endParaRPr>
          </a:p>
        </p:txBody>
      </p:sp>
      <p:sp>
        <p:nvSpPr>
          <p:cNvPr id="105" name="TextShape 3"/>
          <p:cNvSpPr txBox="1"/>
          <p:nvPr/>
        </p:nvSpPr>
        <p:spPr>
          <a:xfrm>
            <a:off x="5525280" y="1350000"/>
            <a:ext cx="4937760" cy="1791000"/>
          </a:xfrm>
          <a:prstGeom prst="rect">
            <a:avLst/>
          </a:prstGeom>
          <a:noFill/>
          <a:ln>
            <a:noFill/>
          </a:ln>
        </p:spPr>
        <p:txBody>
          <a:bodyPr lIns="90000" tIns="45000" rIns="90000" bIns="45000">
            <a:noAutofit/>
          </a:bodyPr>
          <a:lstStyle/>
          <a:p>
            <a:pPr algn="ctr"/>
            <a:r>
              <a:rPr lang="en-US" sz="2400" b="0" strike="noStrike" spc="-1">
                <a:solidFill>
                  <a:srgbClr val="000000"/>
                </a:solidFill>
                <a:latin typeface="BetecknaGS"/>
              </a:rPr>
              <a:t>pink filamentous bacteria from Octopus Spring, Yellowstone</a:t>
            </a:r>
            <a:endParaRPr lang="en-US" sz="2400" b="0" strike="noStrike" spc="-1">
              <a:latin typeface="Arial"/>
            </a:endParaRPr>
          </a:p>
        </p:txBody>
      </p:sp>
      <p:pic>
        <p:nvPicPr>
          <p:cNvPr id="107" name="Picture 106"/>
          <p:cNvPicPr/>
          <p:nvPr/>
        </p:nvPicPr>
        <p:blipFill>
          <a:blip r:embed="rId4"/>
          <a:stretch/>
        </p:blipFill>
        <p:spPr>
          <a:xfrm>
            <a:off x="6339960" y="2428560"/>
            <a:ext cx="3333240" cy="2219040"/>
          </a:xfrm>
          <a:prstGeom prst="rect">
            <a:avLst/>
          </a:prstGeom>
          <a:ln w="18360">
            <a:solidFill>
              <a:srgbClr val="000000"/>
            </a:solidFill>
            <a:round/>
          </a:ln>
        </p:spPr>
      </p:pic>
      <p:sp>
        <p:nvSpPr>
          <p:cNvPr id="108" name="CustomShape 4"/>
          <p:cNvSpPr/>
          <p:nvPr/>
        </p:nvSpPr>
        <p:spPr>
          <a:xfrm>
            <a:off x="3912480" y="4098960"/>
            <a:ext cx="1005840" cy="914400"/>
          </a:xfrm>
          <a:prstGeom prst="rect">
            <a:avLst/>
          </a:prstGeom>
          <a:noFill/>
          <a:ln w="18360">
            <a:solidFill>
              <a:srgbClr val="000000"/>
            </a:solidFill>
            <a:round/>
          </a:ln>
        </p:spPr>
        <p:style>
          <a:lnRef idx="0">
            <a:scrgbClr r="0" g="0" b="0"/>
          </a:lnRef>
          <a:fillRef idx="0">
            <a:scrgbClr r="0" g="0" b="0"/>
          </a:fillRef>
          <a:effectRef idx="0">
            <a:scrgbClr r="0" g="0" b="0"/>
          </a:effectRef>
          <a:fontRef idx="minor"/>
        </p:style>
      </p:sp>
      <p:sp>
        <p:nvSpPr>
          <p:cNvPr id="109" name="Line 5"/>
          <p:cNvSpPr/>
          <p:nvPr/>
        </p:nvSpPr>
        <p:spPr>
          <a:xfrm flipV="1">
            <a:off x="4918320" y="2428560"/>
            <a:ext cx="1421640" cy="1670400"/>
          </a:xfrm>
          <a:prstGeom prst="line">
            <a:avLst/>
          </a:prstGeom>
          <a:ln w="18360">
            <a:solidFill>
              <a:srgbClr val="000000"/>
            </a:solidFill>
            <a:round/>
          </a:ln>
        </p:spPr>
        <p:style>
          <a:lnRef idx="0">
            <a:scrgbClr r="0" g="0" b="0"/>
          </a:lnRef>
          <a:fillRef idx="0">
            <a:scrgbClr r="0" g="0" b="0"/>
          </a:fillRef>
          <a:effectRef idx="0">
            <a:scrgbClr r="0" g="0" b="0"/>
          </a:effectRef>
          <a:fontRef idx="minor"/>
        </p:style>
      </p:sp>
      <p:sp>
        <p:nvSpPr>
          <p:cNvPr id="110" name="Line 6"/>
          <p:cNvSpPr/>
          <p:nvPr/>
        </p:nvSpPr>
        <p:spPr>
          <a:xfrm flipV="1">
            <a:off x="4918320" y="4647600"/>
            <a:ext cx="1421640" cy="365760"/>
          </a:xfrm>
          <a:prstGeom prst="line">
            <a:avLst/>
          </a:prstGeom>
          <a:ln w="18360">
            <a:solidFill>
              <a:srgbClr val="000000"/>
            </a:solidFill>
            <a:round/>
          </a:ln>
        </p:spPr>
        <p:style>
          <a:lnRef idx="0">
            <a:scrgbClr r="0" g="0" b="0"/>
          </a:lnRef>
          <a:fillRef idx="0">
            <a:scrgbClr r="0" g="0" b="0"/>
          </a:fillRef>
          <a:effectRef idx="0">
            <a:scrgbClr r="0" g="0" b="0"/>
          </a:effectRef>
          <a:fontRef idx="minor"/>
        </p:style>
      </p:sp>
      <p:pic>
        <p:nvPicPr>
          <p:cNvPr id="111" name="Picture 110"/>
          <p:cNvPicPr/>
          <p:nvPr/>
        </p:nvPicPr>
        <p:blipFill>
          <a:blip r:embed="rId5"/>
          <a:stretch/>
        </p:blipFill>
        <p:spPr>
          <a:xfrm>
            <a:off x="7223760" y="5450400"/>
            <a:ext cx="1554480" cy="1554480"/>
          </a:xfrm>
          <a:prstGeom prst="rect">
            <a:avLst/>
          </a:prstGeom>
          <a:ln>
            <a:noFill/>
          </a:ln>
        </p:spPr>
      </p:pic>
      <p:sp>
        <p:nvSpPr>
          <p:cNvPr id="112" name="Line 7"/>
          <p:cNvSpPr/>
          <p:nvPr/>
        </p:nvSpPr>
        <p:spPr>
          <a:xfrm>
            <a:off x="7991280" y="4790880"/>
            <a:ext cx="0" cy="731520"/>
          </a:xfrm>
          <a:prstGeom prst="line">
            <a:avLst/>
          </a:prstGeom>
          <a:ln w="36720">
            <a:solidFill>
              <a:srgbClr val="000000"/>
            </a:solidFill>
            <a:round/>
            <a:tailEnd type="triangle" w="med" len="med"/>
          </a:ln>
        </p:spPr>
        <p:style>
          <a:lnRef idx="0">
            <a:scrgbClr r="0" g="0" b="0"/>
          </a:lnRef>
          <a:fillRef idx="0">
            <a:scrgbClr r="0" g="0" b="0"/>
          </a:fillRef>
          <a:effectRef idx="0">
            <a:scrgbClr r="0" g="0" b="0"/>
          </a:effectRef>
          <a:fontRef idx="minor"/>
        </p:style>
      </p:sp>
      <p:sp>
        <p:nvSpPr>
          <p:cNvPr id="12" name="Rectangle 11">
            <a:extLst>
              <a:ext uri="{FF2B5EF4-FFF2-40B4-BE49-F238E27FC236}">
                <a16:creationId xmlns:a16="http://schemas.microsoft.com/office/drawing/2014/main" id="{2AABE808-93BB-B148-8975-1055AF5A4691}"/>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3" name="CustomShape 1">
            <a:extLst>
              <a:ext uri="{FF2B5EF4-FFF2-40B4-BE49-F238E27FC236}">
                <a16:creationId xmlns:a16="http://schemas.microsoft.com/office/drawing/2014/main" id="{45158DAE-B006-E041-ADF3-1A0CE7CFFEA6}"/>
              </a:ext>
            </a:extLst>
          </p:cNvPr>
          <p:cNvSpPr/>
          <p:nvPr/>
        </p:nvSpPr>
        <p:spPr>
          <a:xfrm>
            <a:off x="79920" y="-33120"/>
            <a:ext cx="961272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Classifying undomesticated Bacteria...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6A9ED6-F988-1741-AA98-C5DB48F4FB99}"/>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pic>
        <p:nvPicPr>
          <p:cNvPr id="113" name="Picture 112"/>
          <p:cNvPicPr/>
          <p:nvPr/>
        </p:nvPicPr>
        <p:blipFill>
          <a:blip r:embed="rId2"/>
          <a:stretch/>
        </p:blipFill>
        <p:spPr>
          <a:xfrm>
            <a:off x="365760" y="1913760"/>
            <a:ext cx="8524800" cy="4866120"/>
          </a:xfrm>
          <a:prstGeom prst="rect">
            <a:avLst/>
          </a:prstGeom>
          <a:ln>
            <a:noFill/>
          </a:ln>
        </p:spPr>
      </p:pic>
      <p:pic>
        <p:nvPicPr>
          <p:cNvPr id="114" name="Picture 113"/>
          <p:cNvPicPr/>
          <p:nvPr/>
        </p:nvPicPr>
        <p:blipFill>
          <a:blip r:embed="rId3"/>
          <a:stretch/>
        </p:blipFill>
        <p:spPr>
          <a:xfrm>
            <a:off x="327419" y="1196720"/>
            <a:ext cx="9094320" cy="3589560"/>
          </a:xfrm>
          <a:prstGeom prst="rect">
            <a:avLst/>
          </a:prstGeom>
          <a:ln>
            <a:noFill/>
          </a:ln>
        </p:spPr>
      </p:pic>
      <p:pic>
        <p:nvPicPr>
          <p:cNvPr id="115" name="Picture 114"/>
          <p:cNvPicPr/>
          <p:nvPr/>
        </p:nvPicPr>
        <p:blipFill>
          <a:blip r:embed="rId4"/>
          <a:stretch/>
        </p:blipFill>
        <p:spPr>
          <a:xfrm>
            <a:off x="7005240" y="5807160"/>
            <a:ext cx="1132560" cy="227520"/>
          </a:xfrm>
          <a:prstGeom prst="rect">
            <a:avLst/>
          </a:prstGeom>
          <a:ln>
            <a:noFill/>
          </a:ln>
        </p:spPr>
      </p:pic>
      <p:sp>
        <p:nvSpPr>
          <p:cNvPr id="116" name="CustomShape 1"/>
          <p:cNvSpPr/>
          <p:nvPr/>
        </p:nvSpPr>
        <p:spPr>
          <a:xfrm>
            <a:off x="91440" y="2880"/>
            <a:ext cx="960120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Dissection of 16S rRNA</a:t>
            </a:r>
          </a:p>
        </p:txBody>
      </p:sp>
      <p:sp>
        <p:nvSpPr>
          <p:cNvPr id="117" name="TextShape 2"/>
          <p:cNvSpPr txBox="1"/>
          <p:nvPr/>
        </p:nvSpPr>
        <p:spPr>
          <a:xfrm>
            <a:off x="761759" y="6499459"/>
            <a:ext cx="3474721" cy="1005120"/>
          </a:xfrm>
          <a:prstGeom prst="rect">
            <a:avLst/>
          </a:prstGeom>
          <a:noFill/>
          <a:ln>
            <a:noFill/>
          </a:ln>
        </p:spPr>
        <p:txBody>
          <a:bodyPr lIns="90000" tIns="45000" rIns="90000" bIns="45000">
            <a:noAutofit/>
          </a:bodyPr>
          <a:lstStyle/>
          <a:p>
            <a:r>
              <a:rPr lang="en-US" sz="2400" b="0" strike="noStrike" spc="-1" dirty="0">
                <a:solidFill>
                  <a:srgbClr val="000000"/>
                </a:solidFill>
                <a:latin typeface="FreeSerif"/>
              </a:rPr>
              <a:t>Design primers in the conserved regions...</a:t>
            </a:r>
            <a:endParaRPr lang="en-US" sz="2400" b="0" strike="noStrike" spc="-1" dirty="0">
              <a:latin typeface="Arial"/>
            </a:endParaRPr>
          </a:p>
        </p:txBody>
      </p:sp>
      <p:sp>
        <p:nvSpPr>
          <p:cNvPr id="118" name="TextShape 3"/>
          <p:cNvSpPr txBox="1"/>
          <p:nvPr/>
        </p:nvSpPr>
        <p:spPr>
          <a:xfrm>
            <a:off x="5455439" y="6403680"/>
            <a:ext cx="2774157" cy="1005120"/>
          </a:xfrm>
          <a:prstGeom prst="rect">
            <a:avLst/>
          </a:prstGeom>
          <a:noFill/>
          <a:ln>
            <a:noFill/>
          </a:ln>
        </p:spPr>
        <p:txBody>
          <a:bodyPr lIns="90000" tIns="45000" rIns="90000" bIns="45000">
            <a:noAutofit/>
          </a:bodyPr>
          <a:lstStyle/>
          <a:p>
            <a:r>
              <a:rPr lang="en-US" sz="2400" b="0" strike="noStrike" spc="-1" dirty="0">
                <a:solidFill>
                  <a:srgbClr val="000000"/>
                </a:solidFill>
                <a:latin typeface="FreeSerif"/>
              </a:rPr>
              <a:t>… and amplify the variable regions!</a:t>
            </a:r>
            <a:endParaRPr lang="en-US" sz="2400" b="0" strike="noStrike" spc="-1" dirty="0">
              <a:latin typeface="Arial"/>
            </a:endParaRPr>
          </a:p>
        </p:txBody>
      </p:sp>
      <p:sp>
        <p:nvSpPr>
          <p:cNvPr id="119" name="Line 4"/>
          <p:cNvSpPr/>
          <p:nvPr/>
        </p:nvSpPr>
        <p:spPr>
          <a:xfrm flipV="1">
            <a:off x="3017520" y="5212080"/>
            <a:ext cx="0" cy="1280160"/>
          </a:xfrm>
          <a:prstGeom prst="line">
            <a:avLst/>
          </a:prstGeom>
          <a:ln w="18360">
            <a:solidFill>
              <a:srgbClr val="0066FF"/>
            </a:solidFill>
            <a:round/>
            <a:tailEnd type="oval" w="med" len="med"/>
          </a:ln>
        </p:spPr>
        <p:style>
          <a:lnRef idx="0">
            <a:scrgbClr r="0" g="0" b="0"/>
          </a:lnRef>
          <a:fillRef idx="0">
            <a:scrgbClr r="0" g="0" b="0"/>
          </a:fillRef>
          <a:effectRef idx="0">
            <a:scrgbClr r="0" g="0" b="0"/>
          </a:effectRef>
          <a:fontRef idx="minor"/>
        </p:style>
      </p:sp>
      <p:sp>
        <p:nvSpPr>
          <p:cNvPr id="120" name="Line 5"/>
          <p:cNvSpPr/>
          <p:nvPr/>
        </p:nvSpPr>
        <p:spPr>
          <a:xfrm flipV="1">
            <a:off x="3017520" y="5212080"/>
            <a:ext cx="2377440" cy="1284840"/>
          </a:xfrm>
          <a:prstGeom prst="line">
            <a:avLst/>
          </a:prstGeom>
          <a:ln w="18360">
            <a:solidFill>
              <a:srgbClr val="0066FF"/>
            </a:solidFill>
            <a:round/>
            <a:tailEnd type="oval" w="med" len="med"/>
          </a:ln>
        </p:spPr>
        <p:style>
          <a:lnRef idx="0">
            <a:scrgbClr r="0" g="0" b="0"/>
          </a:lnRef>
          <a:fillRef idx="0">
            <a:scrgbClr r="0" g="0" b="0"/>
          </a:fillRef>
          <a:effectRef idx="0">
            <a:scrgbClr r="0" g="0" b="0"/>
          </a:effectRef>
          <a:fontRef idx="minor"/>
        </p:style>
      </p:sp>
      <p:sp>
        <p:nvSpPr>
          <p:cNvPr id="121" name="CustomShape 6"/>
          <p:cNvSpPr/>
          <p:nvPr/>
        </p:nvSpPr>
        <p:spPr>
          <a:xfrm rot="16217400">
            <a:off x="4068000" y="4348800"/>
            <a:ext cx="274320" cy="2194560"/>
          </a:xfrm>
          <a:custGeom>
            <a:avLst/>
            <a:gdLst/>
            <a:ahLst/>
            <a:cxnLst/>
            <a:rect l="0" t="0" r="r" b="b"/>
            <a:pathLst>
              <a:path w="765" h="6098">
                <a:moveTo>
                  <a:pt x="762" y="0"/>
                </a:moveTo>
                <a:cubicBezTo>
                  <a:pt x="571" y="0"/>
                  <a:pt x="381" y="254"/>
                  <a:pt x="381" y="508"/>
                </a:cubicBezTo>
                <a:lnTo>
                  <a:pt x="382" y="2540"/>
                </a:lnTo>
                <a:cubicBezTo>
                  <a:pt x="381" y="2794"/>
                  <a:pt x="190" y="3048"/>
                  <a:pt x="0" y="3048"/>
                </a:cubicBezTo>
                <a:cubicBezTo>
                  <a:pt x="190" y="3048"/>
                  <a:pt x="382" y="3302"/>
                  <a:pt x="381" y="3556"/>
                </a:cubicBezTo>
                <a:lnTo>
                  <a:pt x="382" y="5588"/>
                </a:lnTo>
                <a:cubicBezTo>
                  <a:pt x="382" y="5842"/>
                  <a:pt x="573" y="6097"/>
                  <a:pt x="764" y="6097"/>
                </a:cubicBezTo>
              </a:path>
            </a:pathLst>
          </a:custGeom>
          <a:noFill/>
          <a:ln w="18360">
            <a:solidFill>
              <a:srgbClr val="0066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2"/>
          <p:cNvSpPr txBox="1"/>
          <p:nvPr/>
        </p:nvSpPr>
        <p:spPr>
          <a:xfrm>
            <a:off x="5372968" y="3566160"/>
            <a:ext cx="4555440" cy="1911960"/>
          </a:xfrm>
          <a:prstGeom prst="rect">
            <a:avLst/>
          </a:prstGeom>
          <a:noFill/>
          <a:ln>
            <a:noFill/>
          </a:ln>
        </p:spPr>
        <p:txBody>
          <a:bodyPr lIns="90000" tIns="45000" rIns="90000" bIns="45000">
            <a:noAutofit/>
          </a:bodyPr>
          <a:lstStyle/>
          <a:p>
            <a:pPr algn="ctr"/>
            <a:r>
              <a:rPr lang="en-US" sz="2400" b="0" strike="noStrike" spc="-1" dirty="0">
                <a:solidFill>
                  <a:srgbClr val="000000"/>
                </a:solidFill>
                <a:latin typeface="BetecknaGS"/>
              </a:rPr>
              <a:t>Sequencing of 16S rRNA from environmental DNA led to an explosion of discovery of novel bacterial and archaeal lineages... in individual samples!</a:t>
            </a:r>
            <a:endParaRPr lang="en-US" sz="2400" b="0" strike="noStrike" spc="-1" dirty="0">
              <a:latin typeface="Arial"/>
            </a:endParaRPr>
          </a:p>
        </p:txBody>
      </p:sp>
      <p:pic>
        <p:nvPicPr>
          <p:cNvPr id="124" name="Picture 123"/>
          <p:cNvPicPr/>
          <p:nvPr/>
        </p:nvPicPr>
        <p:blipFill>
          <a:blip r:embed="rId3"/>
          <a:stretch/>
        </p:blipFill>
        <p:spPr>
          <a:xfrm>
            <a:off x="-26389" y="1616075"/>
            <a:ext cx="5457960" cy="5943600"/>
          </a:xfrm>
          <a:prstGeom prst="rect">
            <a:avLst/>
          </a:prstGeom>
          <a:ln>
            <a:noFill/>
          </a:ln>
        </p:spPr>
      </p:pic>
      <p:sp>
        <p:nvSpPr>
          <p:cNvPr id="5" name="Rectangle 4">
            <a:extLst>
              <a:ext uri="{FF2B5EF4-FFF2-40B4-BE49-F238E27FC236}">
                <a16:creationId xmlns:a16="http://schemas.microsoft.com/office/drawing/2014/main" id="{066F66E9-18CA-D04C-8D3F-B7DC626A831D}"/>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6" name="CustomShape 1">
            <a:extLst>
              <a:ext uri="{FF2B5EF4-FFF2-40B4-BE49-F238E27FC236}">
                <a16:creationId xmlns:a16="http://schemas.microsoft.com/office/drawing/2014/main" id="{B0C5CFCA-336F-FA43-8D22-B8B80AE358FA}"/>
              </a:ext>
            </a:extLst>
          </p:cNvPr>
          <p:cNvSpPr/>
          <p:nvPr/>
        </p:nvSpPr>
        <p:spPr>
          <a:xfrm>
            <a:off x="79920" y="-33120"/>
            <a:ext cx="961272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Classifying undomesticated Bacteria...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2"/>
          <p:cNvSpPr/>
          <p:nvPr/>
        </p:nvSpPr>
        <p:spPr>
          <a:xfrm>
            <a:off x="193680" y="3189240"/>
            <a:ext cx="5394960" cy="1279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400" b="1" strike="noStrike" spc="-1" dirty="0">
                <a:solidFill>
                  <a:srgbClr val="000000"/>
                </a:solidFill>
                <a:latin typeface="FreeSerif"/>
              </a:rPr>
              <a:t>How do we study organisms that...</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3465A4"/>
                </a:solidFill>
                <a:latin typeface="FreeSerif"/>
              </a:rPr>
              <a:t>- are morphologically indistinguishable?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3465A4"/>
                </a:solidFill>
                <a:latin typeface="FreeSerif"/>
              </a:rPr>
              <a:t>- are phenotypically redundant?</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336633"/>
                </a:solidFill>
                <a:latin typeface="FreeSerif"/>
              </a:rPr>
              <a:t>- are unculturable?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336633"/>
                </a:solidFill>
                <a:latin typeface="FreeSerif"/>
              </a:rPr>
              <a:t>- are uncountable?</a:t>
            </a:r>
            <a:endParaRPr lang="en-US" sz="2400" b="0" strike="noStrike" spc="-1" dirty="0">
              <a:latin typeface="FreeSerif"/>
            </a:endParaRPr>
          </a:p>
          <a:p>
            <a:pPr>
              <a:lnSpc>
                <a:spcPct val="100000"/>
              </a:lnSpc>
            </a:pPr>
            <a:endParaRPr lang="en-US" sz="2400" b="0" strike="noStrike" spc="-1" dirty="0">
              <a:latin typeface="FreeSerif"/>
            </a:endParaRPr>
          </a:p>
          <a:p>
            <a:pPr>
              <a:lnSpc>
                <a:spcPct val="100000"/>
              </a:lnSpc>
            </a:pPr>
            <a:r>
              <a:rPr lang="en-US" sz="2400" b="0" strike="noStrike" spc="-1" dirty="0">
                <a:solidFill>
                  <a:srgbClr val="000000"/>
                </a:solidFill>
                <a:latin typeface="FreeSerif"/>
              </a:rPr>
              <a:t>- have no clear species boundaries?</a:t>
            </a:r>
            <a:endParaRPr lang="en-US" sz="2400" b="0" strike="noStrike" spc="-1" dirty="0">
              <a:latin typeface="FreeSerif"/>
            </a:endParaRPr>
          </a:p>
        </p:txBody>
      </p:sp>
      <p:sp>
        <p:nvSpPr>
          <p:cNvPr id="127" name="TextShape 3"/>
          <p:cNvSpPr txBox="1"/>
          <p:nvPr/>
        </p:nvSpPr>
        <p:spPr>
          <a:xfrm>
            <a:off x="5313240" y="2271960"/>
            <a:ext cx="4719960" cy="1365840"/>
          </a:xfrm>
          <a:prstGeom prst="rect">
            <a:avLst/>
          </a:prstGeom>
          <a:noFill/>
          <a:ln>
            <a:noFill/>
          </a:ln>
        </p:spPr>
        <p:txBody>
          <a:bodyPr lIns="90000" tIns="45000" rIns="90000" bIns="45000">
            <a:noAutofit/>
          </a:bodyPr>
          <a:lstStyle/>
          <a:p>
            <a:pPr algn="ctr"/>
            <a:r>
              <a:rPr lang="en-US" sz="2800" b="0" strike="noStrike" spc="-1">
                <a:solidFill>
                  <a:srgbClr val="3465A4"/>
                </a:solidFill>
                <a:latin typeface="BetecknaGS"/>
              </a:rPr>
              <a:t>By sequence and phylogenetic analysis of 16SrRNA from isolates</a:t>
            </a:r>
            <a:endParaRPr lang="en-US" sz="2800" b="0" strike="noStrike" spc="-1">
              <a:latin typeface="Arial"/>
            </a:endParaRPr>
          </a:p>
        </p:txBody>
      </p:sp>
      <p:sp>
        <p:nvSpPr>
          <p:cNvPr id="128" name="Line 4"/>
          <p:cNvSpPr/>
          <p:nvPr/>
        </p:nvSpPr>
        <p:spPr>
          <a:xfrm>
            <a:off x="4672080" y="3108960"/>
            <a:ext cx="640080" cy="0"/>
          </a:xfrm>
          <a:prstGeom prst="line">
            <a:avLst/>
          </a:prstGeom>
          <a:ln w="36720">
            <a:solidFill>
              <a:srgbClr val="3465A4"/>
            </a:solidFill>
            <a:round/>
            <a:tailEnd type="triangle" w="med" len="med"/>
          </a:ln>
        </p:spPr>
        <p:style>
          <a:lnRef idx="0">
            <a:scrgbClr r="0" g="0" b="0"/>
          </a:lnRef>
          <a:fillRef idx="0">
            <a:scrgbClr r="0" g="0" b="0"/>
          </a:fillRef>
          <a:effectRef idx="0">
            <a:scrgbClr r="0" g="0" b="0"/>
          </a:effectRef>
          <a:fontRef idx="minor"/>
        </p:style>
      </p:sp>
      <p:sp>
        <p:nvSpPr>
          <p:cNvPr id="129" name="TextShape 5"/>
          <p:cNvSpPr txBox="1"/>
          <p:nvPr/>
        </p:nvSpPr>
        <p:spPr>
          <a:xfrm>
            <a:off x="5303520" y="4143960"/>
            <a:ext cx="4719960" cy="1791000"/>
          </a:xfrm>
          <a:prstGeom prst="rect">
            <a:avLst/>
          </a:prstGeom>
          <a:noFill/>
          <a:ln>
            <a:noFill/>
          </a:ln>
        </p:spPr>
        <p:txBody>
          <a:bodyPr lIns="90000" tIns="45000" rIns="90000" bIns="45000">
            <a:noAutofit/>
          </a:bodyPr>
          <a:lstStyle/>
          <a:p>
            <a:pPr algn="ctr"/>
            <a:r>
              <a:rPr lang="en-US" sz="2800" b="0" strike="noStrike" spc="-1">
                <a:solidFill>
                  <a:srgbClr val="336633"/>
                </a:solidFill>
                <a:latin typeface="BetecknaGS"/>
              </a:rPr>
              <a:t>By sequence and phylogenetic analysis of 16SrRNA from environmental samples</a:t>
            </a:r>
            <a:endParaRPr lang="en-US" sz="2800" b="0" strike="noStrike" spc="-1">
              <a:latin typeface="Arial"/>
            </a:endParaRPr>
          </a:p>
        </p:txBody>
      </p:sp>
      <p:sp>
        <p:nvSpPr>
          <p:cNvPr id="130" name="Line 6"/>
          <p:cNvSpPr/>
          <p:nvPr/>
        </p:nvSpPr>
        <p:spPr>
          <a:xfrm>
            <a:off x="4663080" y="4728960"/>
            <a:ext cx="640080" cy="0"/>
          </a:xfrm>
          <a:prstGeom prst="line">
            <a:avLst/>
          </a:prstGeom>
          <a:ln w="36720">
            <a:solidFill>
              <a:srgbClr val="336633"/>
            </a:solidFill>
            <a:round/>
            <a:tailEnd type="triangle" w="med" len="med"/>
          </a:ln>
        </p:spPr>
        <p:style>
          <a:lnRef idx="0">
            <a:scrgbClr r="0" g="0" b="0"/>
          </a:lnRef>
          <a:fillRef idx="0">
            <a:scrgbClr r="0" g="0" b="0"/>
          </a:fillRef>
          <a:effectRef idx="0">
            <a:scrgbClr r="0" g="0" b="0"/>
          </a:effectRef>
          <a:fontRef idx="minor"/>
        </p:style>
      </p:sp>
      <p:sp>
        <p:nvSpPr>
          <p:cNvPr id="8" name="Rectangle 7">
            <a:extLst>
              <a:ext uri="{FF2B5EF4-FFF2-40B4-BE49-F238E27FC236}">
                <a16:creationId xmlns:a16="http://schemas.microsoft.com/office/drawing/2014/main" id="{68504545-BF3C-3E47-9073-0A9ABBC5BCA1}"/>
              </a:ext>
            </a:extLst>
          </p:cNvPr>
          <p:cNvSpPr/>
          <p:nvPr/>
        </p:nvSpPr>
        <p:spPr>
          <a:xfrm>
            <a:off x="0" y="0"/>
            <a:ext cx="10080625" cy="762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9" name="CustomShape 1">
            <a:extLst>
              <a:ext uri="{FF2B5EF4-FFF2-40B4-BE49-F238E27FC236}">
                <a16:creationId xmlns:a16="http://schemas.microsoft.com/office/drawing/2014/main" id="{16EE26E3-D74E-AC49-8F16-5B1F980A28A6}"/>
              </a:ext>
            </a:extLst>
          </p:cNvPr>
          <p:cNvSpPr/>
          <p:nvPr/>
        </p:nvSpPr>
        <p:spPr>
          <a:xfrm>
            <a:off x="79920" y="-33120"/>
            <a:ext cx="961272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800" b="0" strike="noStrike" spc="-1" dirty="0">
                <a:solidFill>
                  <a:schemeClr val="bg1"/>
                </a:solidFill>
                <a:latin typeface="BetecknaGS"/>
              </a:rPr>
              <a:t>Studying </a:t>
            </a:r>
            <a:r>
              <a:rPr lang="en-US" sz="4800" spc="-1" dirty="0">
                <a:solidFill>
                  <a:schemeClr val="bg1"/>
                </a:solidFill>
                <a:latin typeface="BetecknaGS"/>
              </a:rPr>
              <a:t>Un</a:t>
            </a:r>
            <a:r>
              <a:rPr lang="en-US" sz="4800" b="0" strike="noStrike" spc="-1" dirty="0">
                <a:solidFill>
                  <a:schemeClr val="bg1"/>
                </a:solidFill>
                <a:latin typeface="BetecknaGS"/>
              </a:rPr>
              <a:t>domesticated Bacteria...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13741</TotalTime>
  <Words>2136</Words>
  <Application>Microsoft Macintosh PowerPoint</Application>
  <PresentationFormat>Custom</PresentationFormat>
  <Paragraphs>382</Paragraphs>
  <Slides>51</Slides>
  <Notes>14</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BetecknaGS</vt:lpstr>
      <vt:lpstr>Century Schoolbook L</vt:lpstr>
      <vt:lpstr>CMU Sans Serif Demi Condensed</vt:lpstr>
      <vt:lpstr>DejaVu Serif Condensed</vt:lpstr>
      <vt:lpstr>FreeSerif</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Germán Bonilla-Rosso</dc:creator>
  <dc:description/>
  <cp:lastModifiedBy>Garance Sarton-Loheac</cp:lastModifiedBy>
  <cp:revision>112</cp:revision>
  <dcterms:created xsi:type="dcterms:W3CDTF">2018-02-20T11:03:09Z</dcterms:created>
  <dcterms:modified xsi:type="dcterms:W3CDTF">2021-04-07T14:40:35Z</dcterms:modified>
  <dc:language>en-US</dc:language>
</cp:coreProperties>
</file>